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1"/>
  </p:notesMasterIdLst>
  <p:handoutMasterIdLst>
    <p:handoutMasterId r:id="rId62"/>
  </p:handoutMasterIdLst>
  <p:sldIdLst>
    <p:sldId id="256" r:id="rId2"/>
    <p:sldId id="280" r:id="rId3"/>
    <p:sldId id="324" r:id="rId4"/>
    <p:sldId id="257" r:id="rId5"/>
    <p:sldId id="333" r:id="rId6"/>
    <p:sldId id="334" r:id="rId7"/>
    <p:sldId id="335" r:id="rId8"/>
    <p:sldId id="336" r:id="rId9"/>
    <p:sldId id="337" r:id="rId10"/>
    <p:sldId id="338" r:id="rId11"/>
    <p:sldId id="339" r:id="rId12"/>
    <p:sldId id="325" r:id="rId13"/>
    <p:sldId id="322" r:id="rId14"/>
    <p:sldId id="312" r:id="rId15"/>
    <p:sldId id="320" r:id="rId16"/>
    <p:sldId id="321" r:id="rId17"/>
    <p:sldId id="305" r:id="rId18"/>
    <p:sldId id="313" r:id="rId19"/>
    <p:sldId id="306" r:id="rId20"/>
    <p:sldId id="307" r:id="rId21"/>
    <p:sldId id="308" r:id="rId22"/>
    <p:sldId id="323" r:id="rId23"/>
    <p:sldId id="326" r:id="rId24"/>
    <p:sldId id="309" r:id="rId25"/>
    <p:sldId id="327" r:id="rId26"/>
    <p:sldId id="328" r:id="rId27"/>
    <p:sldId id="329" r:id="rId28"/>
    <p:sldId id="330" r:id="rId29"/>
    <p:sldId id="331" r:id="rId30"/>
    <p:sldId id="332" r:id="rId31"/>
    <p:sldId id="310" r:id="rId32"/>
    <p:sldId id="314" r:id="rId33"/>
    <p:sldId id="315" r:id="rId34"/>
    <p:sldId id="316" r:id="rId35"/>
    <p:sldId id="317" r:id="rId36"/>
    <p:sldId id="318" r:id="rId37"/>
    <p:sldId id="319" r:id="rId38"/>
    <p:sldId id="311" r:id="rId39"/>
    <p:sldId id="292" r:id="rId40"/>
    <p:sldId id="293" r:id="rId41"/>
    <p:sldId id="291" r:id="rId42"/>
    <p:sldId id="279" r:id="rId43"/>
    <p:sldId id="284" r:id="rId44"/>
    <p:sldId id="283" r:id="rId45"/>
    <p:sldId id="278" r:id="rId46"/>
    <p:sldId id="286" r:id="rId47"/>
    <p:sldId id="288" r:id="rId48"/>
    <p:sldId id="294" r:id="rId49"/>
    <p:sldId id="295" r:id="rId50"/>
    <p:sldId id="296" r:id="rId51"/>
    <p:sldId id="297" r:id="rId52"/>
    <p:sldId id="298" r:id="rId53"/>
    <p:sldId id="299" r:id="rId54"/>
    <p:sldId id="300" r:id="rId55"/>
    <p:sldId id="301" r:id="rId56"/>
    <p:sldId id="302" r:id="rId57"/>
    <p:sldId id="303" r:id="rId58"/>
    <p:sldId id="304" r:id="rId59"/>
    <p:sldId id="290" r:id="rId60"/>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5620"/>
    <p:restoredTop sz="94660"/>
  </p:normalViewPr>
  <p:slideViewPr>
    <p:cSldViewPr>
      <p:cViewPr varScale="1">
        <p:scale>
          <a:sx n="80" d="100"/>
          <a:sy n="80" d="100"/>
        </p:scale>
        <p:origin x="-1301"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13763" cy="467071"/>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939466" y="1"/>
            <a:ext cx="3013763" cy="467071"/>
          </a:xfrm>
          <a:prstGeom prst="rect">
            <a:avLst/>
          </a:prstGeom>
        </p:spPr>
        <p:txBody>
          <a:bodyPr vert="horz" lIns="91440" tIns="45720" rIns="91440" bIns="45720" rtlCol="0"/>
          <a:lstStyle>
            <a:lvl1pPr algn="r">
              <a:defRPr sz="1200"/>
            </a:lvl1pPr>
          </a:lstStyle>
          <a:p>
            <a:r>
              <a:rPr lang="en-US"/>
              <a:t>6/4/2016</a:t>
            </a:r>
            <a:endParaRPr lang="en-IN"/>
          </a:p>
        </p:txBody>
      </p:sp>
      <p:sp>
        <p:nvSpPr>
          <p:cNvPr id="4" name="Footer Placeholder 3"/>
          <p:cNvSpPr>
            <a:spLocks noGrp="1"/>
          </p:cNvSpPr>
          <p:nvPr>
            <p:ph type="ftr" sz="quarter" idx="2"/>
          </p:nvPr>
        </p:nvSpPr>
        <p:spPr>
          <a:xfrm>
            <a:off x="0" y="8842029"/>
            <a:ext cx="3013763" cy="467071"/>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939466" y="8842029"/>
            <a:ext cx="3013763" cy="467071"/>
          </a:xfrm>
          <a:prstGeom prst="rect">
            <a:avLst/>
          </a:prstGeom>
        </p:spPr>
        <p:txBody>
          <a:bodyPr vert="horz" lIns="91440" tIns="45720" rIns="91440" bIns="45720" rtlCol="0" anchor="b"/>
          <a:lstStyle>
            <a:lvl1pPr algn="r">
              <a:defRPr sz="1200"/>
            </a:lvl1pPr>
          </a:lstStyle>
          <a:p>
            <a:fld id="{55A1C161-596F-4E2A-8770-F9023D3FA368}" type="slidenum">
              <a:rPr lang="en-IN" smtClean="0"/>
              <a:pPr/>
              <a:t>‹#›</a:t>
            </a:fld>
            <a:endParaRPr lang="en-IN"/>
          </a:p>
        </p:txBody>
      </p:sp>
    </p:spTree>
    <p:extLst>
      <p:ext uri="{BB962C8B-B14F-4D97-AF65-F5344CB8AC3E}">
        <p14:creationId xmlns:p14="http://schemas.microsoft.com/office/powerpoint/2010/main" xmlns="" val="2099721472"/>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939466" y="0"/>
            <a:ext cx="3013763" cy="465455"/>
          </a:xfrm>
          <a:prstGeom prst="rect">
            <a:avLst/>
          </a:prstGeom>
        </p:spPr>
        <p:txBody>
          <a:bodyPr vert="horz" lIns="91440" tIns="45720" rIns="91440" bIns="45720" rtlCol="0"/>
          <a:lstStyle>
            <a:lvl1pPr algn="r">
              <a:defRPr sz="1200"/>
            </a:lvl1pPr>
          </a:lstStyle>
          <a:p>
            <a:r>
              <a:rPr lang="en-US"/>
              <a:t>6/4/2016</a:t>
            </a:r>
            <a:endParaRPr lang="en-IN"/>
          </a:p>
        </p:txBody>
      </p:sp>
      <p:sp>
        <p:nvSpPr>
          <p:cNvPr id="4" name="Slide Image Placeholder 3"/>
          <p:cNvSpPr>
            <a:spLocks noGrp="1" noRot="1" noChangeAspect="1"/>
          </p:cNvSpPr>
          <p:nvPr>
            <p:ph type="sldImg" idx="2"/>
          </p:nvPr>
        </p:nvSpPr>
        <p:spPr>
          <a:xfrm>
            <a:off x="1149350" y="698500"/>
            <a:ext cx="4656138" cy="3490913"/>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842030"/>
            <a:ext cx="3013763" cy="465455"/>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939466" y="8842030"/>
            <a:ext cx="3013763" cy="465455"/>
          </a:xfrm>
          <a:prstGeom prst="rect">
            <a:avLst/>
          </a:prstGeom>
        </p:spPr>
        <p:txBody>
          <a:bodyPr vert="horz" lIns="91440" tIns="45720" rIns="91440" bIns="45720" rtlCol="0" anchor="b"/>
          <a:lstStyle>
            <a:lvl1pPr algn="r">
              <a:defRPr sz="1200"/>
            </a:lvl1pPr>
          </a:lstStyle>
          <a:p>
            <a:fld id="{D3B8758D-3C2F-4C41-83F8-7317055FC779}" type="slidenum">
              <a:rPr lang="en-IN" smtClean="0"/>
              <a:pPr/>
              <a:t>‹#›</a:t>
            </a:fld>
            <a:endParaRPr lang="en-IN"/>
          </a:p>
        </p:txBody>
      </p:sp>
    </p:spTree>
    <p:extLst>
      <p:ext uri="{BB962C8B-B14F-4D97-AF65-F5344CB8AC3E}">
        <p14:creationId xmlns:p14="http://schemas.microsoft.com/office/powerpoint/2010/main" xmlns="" val="2434765076"/>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3B8758D-3C2F-4C41-83F8-7317055FC779}" type="slidenum">
              <a:rPr lang="en-IN" smtClean="0"/>
              <a:pPr/>
              <a:t>1</a:t>
            </a:fld>
            <a:endParaRPr lang="en-IN"/>
          </a:p>
        </p:txBody>
      </p:sp>
      <p:sp>
        <p:nvSpPr>
          <p:cNvPr id="5" name="Date Placeholder 4"/>
          <p:cNvSpPr>
            <a:spLocks noGrp="1"/>
          </p:cNvSpPr>
          <p:nvPr>
            <p:ph type="dt" idx="11"/>
          </p:nvPr>
        </p:nvSpPr>
        <p:spPr/>
        <p:txBody>
          <a:bodyPr/>
          <a:lstStyle/>
          <a:p>
            <a:r>
              <a:rPr lang="en-US"/>
              <a:t>6/4/2016</a:t>
            </a:r>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Date Placeholder 3"/>
          <p:cNvSpPr>
            <a:spLocks noGrp="1"/>
          </p:cNvSpPr>
          <p:nvPr>
            <p:ph type="dt" idx="10"/>
          </p:nvPr>
        </p:nvSpPr>
        <p:spPr/>
        <p:txBody>
          <a:bodyPr/>
          <a:lstStyle/>
          <a:p>
            <a:r>
              <a:rPr lang="en-US"/>
              <a:t>6/4/2016</a:t>
            </a:r>
            <a:endParaRPr lang="en-IN"/>
          </a:p>
        </p:txBody>
      </p:sp>
      <p:sp>
        <p:nvSpPr>
          <p:cNvPr id="5" name="Slide Number Placeholder 4"/>
          <p:cNvSpPr>
            <a:spLocks noGrp="1"/>
          </p:cNvSpPr>
          <p:nvPr>
            <p:ph type="sldNum" sz="quarter" idx="11"/>
          </p:nvPr>
        </p:nvSpPr>
        <p:spPr/>
        <p:txBody>
          <a:bodyPr/>
          <a:lstStyle/>
          <a:p>
            <a:fld id="{D3B8758D-3C2F-4C41-83F8-7317055FC779}" type="slidenum">
              <a:rPr lang="en-IN" smtClean="0"/>
              <a:pPr/>
              <a:t>2</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1D8BD707-D9CF-40AE-B4C6-C98DA3205C09}" type="datetimeFigureOut">
              <a:rPr lang="en-US" smtClean="0"/>
              <a:pPr/>
              <a:t>8/30/2026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8/30/2026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8/30/2026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47800" y="1295400"/>
            <a:ext cx="6400800" cy="4648200"/>
          </a:xfrm>
        </p:spPr>
        <p:txBody>
          <a:bodyPr>
            <a:normAutofit/>
          </a:bodyPr>
          <a:lstStyle/>
          <a:p>
            <a:pPr algn="ctr"/>
            <a:r>
              <a:rPr lang="en-US" sz="6600" dirty="0"/>
              <a:t>Welcome</a:t>
            </a:r>
          </a:p>
          <a:p>
            <a:pPr algn="ctr"/>
            <a:r>
              <a:rPr lang="en-US" sz="6600" dirty="0"/>
              <a:t>At</a:t>
            </a:r>
          </a:p>
          <a:p>
            <a:pPr algn="ctr"/>
            <a:r>
              <a:rPr lang="en-US" sz="6600" dirty="0"/>
              <a:t>BIPARD</a:t>
            </a:r>
          </a:p>
          <a:p>
            <a:pPr algn="ctr"/>
            <a:r>
              <a:rPr lang="en-US" sz="4800" dirty="0"/>
              <a:t>    </a:t>
            </a:r>
            <a:endParaRPr lang="en-IN" sz="4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Topic</a:t>
            </a:r>
          </a:p>
        </p:txBody>
      </p:sp>
      <p:sp>
        <p:nvSpPr>
          <p:cNvPr id="3" name="Content Placeholder 2"/>
          <p:cNvSpPr>
            <a:spLocks noGrp="1"/>
          </p:cNvSpPr>
          <p:nvPr>
            <p:ph idx="1"/>
          </p:nvPr>
        </p:nvSpPr>
        <p:spPr/>
        <p:txBody>
          <a:bodyPr>
            <a:normAutofit fontScale="92500"/>
          </a:bodyPr>
          <a:lstStyle/>
          <a:p>
            <a:pPr>
              <a:buNone/>
            </a:pPr>
            <a:r>
              <a:rPr lang="en-US" dirty="0"/>
              <a:t>         </a:t>
            </a:r>
            <a:r>
              <a:rPr lang="en-US" sz="9600" b="1" dirty="0">
                <a:solidFill>
                  <a:srgbClr val="C00000"/>
                </a:solidFill>
              </a:rPr>
              <a:t>Bihar Treasury Code </a:t>
            </a:r>
          </a:p>
          <a:p>
            <a:pPr>
              <a:buNone/>
            </a:pPr>
            <a:r>
              <a:rPr lang="en-US" sz="3600" dirty="0">
                <a:solidFill>
                  <a:srgbClr val="FF0000"/>
                </a:solidFill>
              </a:rPr>
              <a:t> </a:t>
            </a:r>
          </a:p>
          <a:p>
            <a:pPr>
              <a:buNone/>
            </a:pPr>
            <a:r>
              <a:rPr lang="en-US" sz="4000" dirty="0">
                <a:solidFill>
                  <a:srgbClr val="FF0000"/>
                </a:solidFill>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908720"/>
            <a:ext cx="8229600" cy="1143000"/>
          </a:xfrm>
        </p:spPr>
        <p:txBody>
          <a:bodyPr>
            <a:normAutofit/>
          </a:bodyPr>
          <a:lstStyle/>
          <a:p>
            <a:endParaRPr lang="en-US" sz="2400" dirty="0"/>
          </a:p>
        </p:txBody>
      </p:sp>
      <p:sp>
        <p:nvSpPr>
          <p:cNvPr id="3" name="Content Placeholder 2"/>
          <p:cNvSpPr>
            <a:spLocks noGrp="1"/>
          </p:cNvSpPr>
          <p:nvPr>
            <p:ph idx="1"/>
          </p:nvPr>
        </p:nvSpPr>
        <p:spPr>
          <a:xfrm>
            <a:off x="285720" y="1142984"/>
            <a:ext cx="8229600" cy="4389120"/>
          </a:xfrm>
        </p:spPr>
        <p:txBody>
          <a:bodyPr>
            <a:normAutofit/>
          </a:bodyPr>
          <a:lstStyle/>
          <a:p>
            <a:pPr>
              <a:buNone/>
            </a:pPr>
            <a:r>
              <a:rPr lang="en-US" sz="4000" dirty="0" smtClean="0">
                <a:solidFill>
                  <a:srgbClr val="C00000"/>
                </a:solidFill>
              </a:rPr>
              <a:t> </a:t>
            </a:r>
          </a:p>
          <a:p>
            <a:pPr>
              <a:buNone/>
            </a:pPr>
            <a:r>
              <a:rPr lang="en-US" sz="4000" dirty="0" smtClean="0">
                <a:solidFill>
                  <a:srgbClr val="C00000"/>
                </a:solidFill>
              </a:rPr>
              <a:t>General </a:t>
            </a:r>
            <a:r>
              <a:rPr lang="en-US" sz="4000" dirty="0" err="1">
                <a:solidFill>
                  <a:srgbClr val="C00000"/>
                </a:solidFill>
              </a:rPr>
              <a:t>Organisation</a:t>
            </a:r>
            <a:r>
              <a:rPr lang="en-US" sz="4000" dirty="0">
                <a:solidFill>
                  <a:srgbClr val="C00000"/>
                </a:solidFill>
              </a:rPr>
              <a:t> and working of </a:t>
            </a:r>
            <a:r>
              <a:rPr lang="en-US" sz="4000" dirty="0" smtClean="0">
                <a:solidFill>
                  <a:srgbClr val="C00000"/>
                </a:solidFill>
              </a:rPr>
              <a:t>Treasuries</a:t>
            </a:r>
          </a:p>
          <a:p>
            <a:pPr>
              <a:buNone/>
            </a:pPr>
            <a:endParaRPr lang="en-US" sz="4000" dirty="0">
              <a:solidFill>
                <a:srgbClr val="C00000"/>
              </a:solidFill>
            </a:endParaRPr>
          </a:p>
          <a:p>
            <a:pPr>
              <a:buNone/>
            </a:pPr>
            <a:r>
              <a:rPr lang="hi-IN" sz="4000" dirty="0">
                <a:solidFill>
                  <a:srgbClr val="7030A0"/>
                </a:solidFill>
              </a:rPr>
              <a:t>कोषागारों का सामान्य संगठन और कार्यप्रणाली</a:t>
            </a:r>
            <a:endParaRPr lang="en-US" sz="4000" dirty="0">
              <a:solidFill>
                <a:srgbClr val="7030A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642918"/>
            <a:ext cx="8286808" cy="5786478"/>
          </a:xfrm>
        </p:spPr>
        <p:txBody>
          <a:bodyPr>
            <a:normAutofit fontScale="90000"/>
          </a:bodyPr>
          <a:lstStyle/>
          <a:p>
            <a:pPr lvl="0" algn="ctr"/>
            <a:r>
              <a:rPr lang="en-IN" dirty="0" smtClean="0"/>
              <a:t/>
            </a:r>
            <a:br>
              <a:rPr lang="en-IN" dirty="0" smtClean="0"/>
            </a:br>
            <a:r>
              <a:rPr lang="en-IN" dirty="0" smtClean="0"/>
              <a:t/>
            </a:r>
            <a:br>
              <a:rPr lang="en-IN" dirty="0" smtClean="0"/>
            </a:br>
            <a:r>
              <a:rPr lang="en-IN" dirty="0" smtClean="0"/>
              <a:t/>
            </a:r>
            <a:br>
              <a:rPr lang="en-IN" dirty="0" smtClean="0"/>
            </a:br>
            <a:r>
              <a:rPr lang="en-IN" dirty="0" smtClean="0"/>
              <a:t/>
            </a:r>
            <a:br>
              <a:rPr lang="en-IN" dirty="0" smtClean="0"/>
            </a:br>
            <a:r>
              <a:rPr lang="en-IN" dirty="0" smtClean="0"/>
              <a:t/>
            </a:r>
            <a:br>
              <a:rPr lang="en-IN" dirty="0" smtClean="0"/>
            </a:br>
            <a:r>
              <a:rPr lang="en-IN" dirty="0"/>
              <a:t/>
            </a:r>
            <a:br>
              <a:rPr lang="en-IN" dirty="0"/>
            </a:br>
            <a:r>
              <a:rPr lang="en-IN" dirty="0" smtClean="0"/>
              <a:t/>
            </a:r>
            <a:br>
              <a:rPr lang="en-IN" dirty="0" smtClean="0"/>
            </a:br>
            <a:r>
              <a:rPr lang="en-IN" dirty="0" smtClean="0"/>
              <a:t/>
            </a:r>
            <a:br>
              <a:rPr lang="en-IN" dirty="0" smtClean="0"/>
            </a:br>
            <a:r>
              <a:rPr lang="en-IN" dirty="0" smtClean="0"/>
              <a:t/>
            </a:r>
            <a:br>
              <a:rPr lang="en-IN" dirty="0" smtClean="0"/>
            </a:br>
            <a:r>
              <a:rPr lang="en-IN" dirty="0" smtClean="0"/>
              <a:t/>
            </a:r>
            <a:br>
              <a:rPr lang="en-IN" dirty="0" smtClean="0"/>
            </a:br>
            <a:r>
              <a:rPr lang="en-IN" dirty="0" smtClean="0"/>
              <a:t/>
            </a:r>
            <a:br>
              <a:rPr lang="en-IN" dirty="0" smtClean="0"/>
            </a:br>
            <a:r>
              <a:rPr lang="en-IN" dirty="0" smtClean="0"/>
              <a:t/>
            </a:r>
            <a:br>
              <a:rPr lang="en-IN" dirty="0" smtClean="0"/>
            </a:br>
            <a:r>
              <a:rPr lang="en-IN" dirty="0" smtClean="0"/>
              <a:t/>
            </a:r>
            <a:br>
              <a:rPr lang="en-IN" dirty="0" smtClean="0"/>
            </a:br>
            <a:r>
              <a:rPr lang="en-IN" dirty="0" smtClean="0"/>
              <a:t/>
            </a:r>
            <a:br>
              <a:rPr lang="en-IN" dirty="0" smtClean="0"/>
            </a:br>
            <a:r>
              <a:rPr lang="en-IN" dirty="0" smtClean="0"/>
              <a:t/>
            </a:r>
            <a:br>
              <a:rPr lang="en-IN" dirty="0" smtClean="0"/>
            </a:br>
            <a:r>
              <a:rPr lang="en-IN" dirty="0" smtClean="0">
                <a:latin typeface="Times New Roman" pitchFamily="18" charset="0"/>
                <a:cs typeface="Times New Roman" pitchFamily="18" charset="0"/>
              </a:rPr>
              <a:t>By</a:t>
            </a:r>
            <a:r>
              <a:rPr lang="en-IN" dirty="0">
                <a:latin typeface="Times New Roman" pitchFamily="18" charset="0"/>
                <a:cs typeface="Times New Roman" pitchFamily="18" charset="0"/>
              </a:rPr>
              <a:t/>
            </a:r>
            <a:br>
              <a:rPr lang="en-IN" dirty="0">
                <a:latin typeface="Times New Roman" pitchFamily="18" charset="0"/>
                <a:cs typeface="Times New Roman" pitchFamily="18" charset="0"/>
              </a:rPr>
            </a:br>
            <a:r>
              <a:rPr lang="en-IN" dirty="0">
                <a:latin typeface="Times New Roman" pitchFamily="18" charset="0"/>
                <a:cs typeface="Times New Roman" pitchFamily="18" charset="0"/>
              </a:rPr>
              <a:t> </a:t>
            </a:r>
            <a:r>
              <a:rPr lang="en-IN" dirty="0" err="1">
                <a:solidFill>
                  <a:srgbClr val="C00000"/>
                </a:solidFill>
                <a:latin typeface="Times New Roman" pitchFamily="18" charset="0"/>
                <a:cs typeface="Times New Roman" pitchFamily="18" charset="0"/>
              </a:rPr>
              <a:t>Binod</a:t>
            </a:r>
            <a:r>
              <a:rPr lang="en-IN" dirty="0">
                <a:solidFill>
                  <a:srgbClr val="C00000"/>
                </a:solidFill>
                <a:latin typeface="Times New Roman" pitchFamily="18" charset="0"/>
                <a:cs typeface="Times New Roman" pitchFamily="18" charset="0"/>
              </a:rPr>
              <a:t> </a:t>
            </a:r>
            <a:r>
              <a:rPr lang="en-IN" dirty="0" err="1">
                <a:solidFill>
                  <a:srgbClr val="C00000"/>
                </a:solidFill>
                <a:latin typeface="Times New Roman" pitchFamily="18" charset="0"/>
                <a:cs typeface="Times New Roman" pitchFamily="18" charset="0"/>
              </a:rPr>
              <a:t>kumar</a:t>
            </a:r>
            <a:r>
              <a:rPr lang="en-IN" dirty="0">
                <a:solidFill>
                  <a:srgbClr val="C00000"/>
                </a:solidFill>
                <a:latin typeface="Times New Roman" pitchFamily="18" charset="0"/>
                <a:cs typeface="Times New Roman" pitchFamily="18" charset="0"/>
              </a:rPr>
              <a:t> </a:t>
            </a:r>
            <a:r>
              <a:rPr lang="en-IN" dirty="0" err="1">
                <a:solidFill>
                  <a:srgbClr val="C00000"/>
                </a:solidFill>
                <a:latin typeface="Times New Roman" pitchFamily="18" charset="0"/>
                <a:cs typeface="Times New Roman" pitchFamily="18" charset="0"/>
              </a:rPr>
              <a:t>sinha</a:t>
            </a:r>
            <a:r>
              <a:rPr lang="en-IN" dirty="0">
                <a:solidFill>
                  <a:srgbClr val="FF0000"/>
                </a:solidFill>
                <a:latin typeface="Times New Roman" pitchFamily="18" charset="0"/>
                <a:cs typeface="Times New Roman" pitchFamily="18" charset="0"/>
              </a:rPr>
              <a:t/>
            </a:r>
            <a:br>
              <a:rPr lang="en-IN" dirty="0">
                <a:solidFill>
                  <a:srgbClr val="FF0000"/>
                </a:solidFill>
                <a:latin typeface="Times New Roman" pitchFamily="18" charset="0"/>
                <a:cs typeface="Times New Roman" pitchFamily="18" charset="0"/>
              </a:rPr>
            </a:br>
            <a:r>
              <a:rPr lang="en-IN" dirty="0">
                <a:solidFill>
                  <a:srgbClr val="002060"/>
                </a:solidFill>
                <a:latin typeface="Times New Roman" pitchFamily="18" charset="0"/>
                <a:cs typeface="Times New Roman" pitchFamily="18" charset="0"/>
              </a:rPr>
              <a:t>Sr. Audit officer (</a:t>
            </a:r>
            <a:r>
              <a:rPr lang="en-IN" dirty="0" err="1">
                <a:solidFill>
                  <a:srgbClr val="002060"/>
                </a:solidFill>
                <a:latin typeface="Times New Roman" pitchFamily="18" charset="0"/>
                <a:cs typeface="Times New Roman" pitchFamily="18" charset="0"/>
              </a:rPr>
              <a:t>Rtd</a:t>
            </a:r>
            <a:r>
              <a:rPr lang="en-IN" dirty="0" smtClean="0">
                <a:solidFill>
                  <a:srgbClr val="002060"/>
                </a:solidFill>
                <a:latin typeface="Times New Roman" pitchFamily="18" charset="0"/>
                <a:cs typeface="Times New Roman" pitchFamily="18" charset="0"/>
              </a:rPr>
              <a:t>.),</a:t>
            </a:r>
            <a:r>
              <a:rPr lang="en-IN" dirty="0" smtClean="0">
                <a:latin typeface="Times New Roman" pitchFamily="18" charset="0"/>
                <a:cs typeface="Times New Roman" pitchFamily="18" charset="0"/>
              </a:rPr>
              <a:t/>
            </a:r>
            <a:br>
              <a:rPr lang="en-IN" dirty="0" smtClean="0">
                <a:latin typeface="Times New Roman" pitchFamily="18" charset="0"/>
                <a:cs typeface="Times New Roman" pitchFamily="18" charset="0"/>
              </a:rPr>
            </a:br>
            <a:r>
              <a:rPr lang="en-IN" dirty="0" smtClean="0">
                <a:latin typeface="Times New Roman" pitchFamily="18" charset="0"/>
                <a:cs typeface="Times New Roman" pitchFamily="18" charset="0"/>
              </a:rPr>
              <a:t>O/o AG (Audit) </a:t>
            </a:r>
            <a:r>
              <a:rPr lang="en-IN" dirty="0" err="1" smtClean="0">
                <a:latin typeface="Times New Roman" pitchFamily="18" charset="0"/>
                <a:cs typeface="Times New Roman" pitchFamily="18" charset="0"/>
              </a:rPr>
              <a:t>Bihar,Patna</a:t>
            </a:r>
            <a:r>
              <a:rPr lang="en-IN" dirty="0" smtClean="0">
                <a:latin typeface="Times New Roman" pitchFamily="18" charset="0"/>
                <a:cs typeface="Times New Roman" pitchFamily="18" charset="0"/>
              </a:rPr>
              <a:t/>
            </a:r>
            <a:br>
              <a:rPr lang="en-IN" dirty="0" smtClean="0">
                <a:latin typeface="Times New Roman" pitchFamily="18" charset="0"/>
                <a:cs typeface="Times New Roman" pitchFamily="18" charset="0"/>
              </a:rPr>
            </a:br>
            <a:r>
              <a:rPr lang="en-IN" dirty="0">
                <a:latin typeface="Times New Roman" pitchFamily="18" charset="0"/>
                <a:cs typeface="Times New Roman" pitchFamily="18" charset="0"/>
              </a:rPr>
              <a:t/>
            </a:r>
            <a:br>
              <a:rPr lang="en-IN" dirty="0">
                <a:latin typeface="Times New Roman" pitchFamily="18" charset="0"/>
                <a:cs typeface="Times New Roman" pitchFamily="18" charset="0"/>
              </a:rPr>
            </a:br>
            <a:r>
              <a:rPr lang="en-IN" dirty="0">
                <a:latin typeface="Times New Roman" pitchFamily="18" charset="0"/>
                <a:cs typeface="Times New Roman" pitchFamily="18" charset="0"/>
              </a:rPr>
              <a:t>Member IPAI Bihar chapter</a:t>
            </a:r>
            <a:br>
              <a:rPr lang="en-IN" dirty="0">
                <a:latin typeface="Times New Roman" pitchFamily="18" charset="0"/>
                <a:cs typeface="Times New Roman" pitchFamily="18" charset="0"/>
              </a:rPr>
            </a:br>
            <a:r>
              <a:rPr lang="en-IN" dirty="0" smtClean="0">
                <a:latin typeface="Times New Roman" pitchFamily="18" charset="0"/>
                <a:cs typeface="Times New Roman" pitchFamily="18" charset="0"/>
              </a:rPr>
              <a:t/>
            </a:r>
            <a:br>
              <a:rPr lang="en-IN" dirty="0" smtClean="0">
                <a:latin typeface="Times New Roman" pitchFamily="18" charset="0"/>
                <a:cs typeface="Times New Roman" pitchFamily="18" charset="0"/>
              </a:rPr>
            </a:br>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i-IN" sz="2800" b="1" dirty="0" smtClean="0"/>
              <a:t>कोषागारों का सामान्य संगठन एवं </a:t>
            </a:r>
            <a:r>
              <a:rPr lang="hi-IN" sz="2800" b="1" dirty="0" smtClean="0"/>
              <a:t>कार्यप्रणाली</a:t>
            </a:r>
            <a:r>
              <a:rPr lang="en-US" sz="2800" dirty="0" smtClean="0"/>
              <a:t> </a:t>
            </a:r>
            <a:r>
              <a:rPr lang="hi-IN" sz="2800" b="1" dirty="0" smtClean="0"/>
              <a:t/>
            </a:r>
            <a:br>
              <a:rPr lang="hi-IN" sz="2800" b="1" dirty="0" smtClean="0"/>
            </a:br>
            <a:endParaRPr lang="en-US" sz="2800" dirty="0"/>
          </a:p>
        </p:txBody>
      </p:sp>
      <p:sp>
        <p:nvSpPr>
          <p:cNvPr id="3" name="Content Placeholder 2"/>
          <p:cNvSpPr>
            <a:spLocks noGrp="1"/>
          </p:cNvSpPr>
          <p:nvPr>
            <p:ph idx="1"/>
          </p:nvPr>
        </p:nvSpPr>
        <p:spPr/>
        <p:txBody>
          <a:bodyPr>
            <a:normAutofit/>
          </a:bodyPr>
          <a:lstStyle/>
          <a:p>
            <a:pPr>
              <a:buNone/>
            </a:pPr>
            <a:endParaRPr lang="en-US" b="1" dirty="0" smtClean="0"/>
          </a:p>
          <a:p>
            <a:r>
              <a:rPr lang="hi-IN" b="1" dirty="0" smtClean="0">
                <a:solidFill>
                  <a:srgbClr val="C00000"/>
                </a:solidFill>
              </a:rPr>
              <a:t>कोषागार (</a:t>
            </a:r>
            <a:r>
              <a:rPr lang="en-US" b="1" dirty="0" smtClean="0">
                <a:solidFill>
                  <a:srgbClr val="C00000"/>
                </a:solidFill>
              </a:rPr>
              <a:t>Treasury)</a:t>
            </a:r>
            <a:r>
              <a:rPr lang="en-US" dirty="0" smtClean="0">
                <a:solidFill>
                  <a:srgbClr val="C00000"/>
                </a:solidFill>
              </a:rPr>
              <a:t> </a:t>
            </a:r>
            <a:r>
              <a:rPr lang="hi-IN" dirty="0" smtClean="0">
                <a:solidFill>
                  <a:srgbClr val="C00000"/>
                </a:solidFill>
              </a:rPr>
              <a:t>सरकार की वित्तीय व्यवस्था की एक महत्वपूर्ण इकाई है। इसका मुख्य कार्य सरकारी धन की </a:t>
            </a:r>
            <a:r>
              <a:rPr lang="hi-IN" b="1" dirty="0" smtClean="0">
                <a:solidFill>
                  <a:srgbClr val="C00000"/>
                </a:solidFill>
              </a:rPr>
              <a:t>प्राप्ति, सुरक्षित अभिरक्षा, भुगतान तथा लेखांकन</a:t>
            </a:r>
            <a:r>
              <a:rPr lang="hi-IN" dirty="0" smtClean="0">
                <a:solidFill>
                  <a:srgbClr val="C00000"/>
                </a:solidFill>
              </a:rPr>
              <a:t> करना है। </a:t>
            </a:r>
            <a:endParaRPr lang="en-US" dirty="0" smtClean="0">
              <a:solidFill>
                <a:srgbClr val="C00000"/>
              </a:solidFill>
            </a:endParaRPr>
          </a:p>
          <a:p>
            <a:r>
              <a:rPr lang="hi-IN" dirty="0" smtClean="0">
                <a:solidFill>
                  <a:srgbClr val="002060"/>
                </a:solidFill>
              </a:rPr>
              <a:t>बिहार </a:t>
            </a:r>
            <a:r>
              <a:rPr lang="hi-IN" dirty="0" smtClean="0">
                <a:solidFill>
                  <a:srgbClr val="002060"/>
                </a:solidFill>
              </a:rPr>
              <a:t>में कोषागार राज्य सरकार के वित्त विभाग के प्रशासनिक नियंत्रण में कार्य करते हैं।</a:t>
            </a:r>
          </a:p>
          <a:p>
            <a:r>
              <a:rPr lang="hi-IN" b="1" dirty="0" smtClean="0"/>
              <a:t>1</a:t>
            </a:r>
            <a:r>
              <a:rPr lang="hi-IN" b="1" dirty="0" smtClean="0">
                <a:solidFill>
                  <a:srgbClr val="00B050"/>
                </a:solidFill>
              </a:rPr>
              <a:t>. कोषागार </a:t>
            </a:r>
            <a:r>
              <a:rPr lang="hi-IN" dirty="0" smtClean="0">
                <a:solidFill>
                  <a:srgbClr val="00B050"/>
                </a:solidFill>
              </a:rPr>
              <a:t>की </a:t>
            </a:r>
            <a:r>
              <a:rPr lang="hi-IN" dirty="0" smtClean="0">
                <a:solidFill>
                  <a:srgbClr val="00B050"/>
                </a:solidFill>
              </a:rPr>
              <a:t>व्यवस्था सामान्यतः निम्न प्रकार से होती है—</a:t>
            </a:r>
          </a:p>
          <a:p>
            <a:r>
              <a:rPr lang="hi-IN" b="1" dirty="0" smtClean="0">
                <a:solidFill>
                  <a:srgbClr val="00B050"/>
                </a:solidFill>
              </a:rPr>
              <a:t>वित्त विभाग</a:t>
            </a:r>
            <a:r>
              <a:rPr lang="hi-IN" dirty="0" smtClean="0">
                <a:solidFill>
                  <a:srgbClr val="00B050"/>
                </a:solidFill>
              </a:rPr>
              <a:t> — राज्य की संपूर्ण वित्तीय व्यवस्था एवं कोषागारों पर उच्च स्तर का नियंत्रण रखता है।</a:t>
            </a:r>
          </a:p>
          <a:p>
            <a:pPr>
              <a:buNone/>
            </a:pPr>
            <a:endParaRPr lang="hi-IN"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b="1" dirty="0" smtClean="0">
                <a:solidFill>
                  <a:srgbClr val="00B050"/>
                </a:solidFill>
              </a:rPr>
              <a:t>कोषागार पदाधिकारी (</a:t>
            </a:r>
            <a:r>
              <a:rPr lang="en-US" b="1" dirty="0" smtClean="0">
                <a:solidFill>
                  <a:srgbClr val="00B050"/>
                </a:solidFill>
              </a:rPr>
              <a:t>Treasury Officer)</a:t>
            </a:r>
            <a:r>
              <a:rPr lang="en-US" dirty="0" smtClean="0">
                <a:solidFill>
                  <a:srgbClr val="00B050"/>
                </a:solidFill>
              </a:rPr>
              <a:t> — </a:t>
            </a:r>
            <a:r>
              <a:rPr lang="hi-IN" dirty="0" smtClean="0">
                <a:solidFill>
                  <a:srgbClr val="00B050"/>
                </a:solidFill>
              </a:rPr>
              <a:t>कोषागार के दैनिक कार्यों का प्रमुख अधिकारी होता है और </a:t>
            </a:r>
            <a:r>
              <a:rPr lang="en-US" dirty="0" smtClean="0">
                <a:solidFill>
                  <a:srgbClr val="00B050"/>
                </a:solidFill>
              </a:rPr>
              <a:t>Treasury </a:t>
            </a:r>
            <a:r>
              <a:rPr lang="hi-IN" dirty="0" smtClean="0">
                <a:solidFill>
                  <a:srgbClr val="00B050"/>
                </a:solidFill>
              </a:rPr>
              <a:t>के संचालन के लिए उत्तरदायी रहता है।</a:t>
            </a:r>
          </a:p>
          <a:p>
            <a:r>
              <a:rPr lang="hi-IN" b="1" dirty="0" smtClean="0">
                <a:solidFill>
                  <a:srgbClr val="7030A0"/>
                </a:solidFill>
              </a:rPr>
              <a:t>सहायक कोषागार पदाधिकारी/अन्य कर्मचारी</a:t>
            </a:r>
            <a:r>
              <a:rPr lang="hi-IN" dirty="0" smtClean="0">
                <a:solidFill>
                  <a:srgbClr val="7030A0"/>
                </a:solidFill>
              </a:rPr>
              <a:t> — बिलों की जाँच, अभिलेखों के रख-रखाव और अन्य वित्तीय कार्यों में सहायता करते हैं</a:t>
            </a:r>
            <a:r>
              <a:rPr lang="hi-IN" dirty="0" smtClean="0">
                <a:solidFill>
                  <a:srgbClr val="7030A0"/>
                </a:solidFill>
              </a:rPr>
              <a:t>।</a:t>
            </a:r>
            <a:endParaRPr lang="en-US" dirty="0" smtClean="0">
              <a:solidFill>
                <a:srgbClr val="7030A0"/>
              </a:solidFill>
            </a:endParaRPr>
          </a:p>
          <a:p>
            <a:r>
              <a:rPr lang="hi-IN" b="1" dirty="0" smtClean="0">
                <a:solidFill>
                  <a:srgbClr val="002060"/>
                </a:solidFill>
              </a:rPr>
              <a:t>आहरण एवं संवितरण पदाधिकारी (</a:t>
            </a:r>
            <a:r>
              <a:rPr lang="en-US" b="1" dirty="0" smtClean="0">
                <a:solidFill>
                  <a:srgbClr val="002060"/>
                </a:solidFill>
              </a:rPr>
              <a:t>DDO)</a:t>
            </a:r>
            <a:r>
              <a:rPr lang="en-US" dirty="0" smtClean="0">
                <a:solidFill>
                  <a:srgbClr val="002060"/>
                </a:solidFill>
              </a:rPr>
              <a:t> — </a:t>
            </a:r>
            <a:r>
              <a:rPr lang="hi-IN" dirty="0" smtClean="0">
                <a:solidFill>
                  <a:srgbClr val="002060"/>
                </a:solidFill>
              </a:rPr>
              <a:t>अपने विभाग/कार्यालय की ओर से नियमों के अनुसार बिल प्रस्तुत करके सरकारी राशि का आहरण करता है।</a:t>
            </a:r>
          </a:p>
          <a:p>
            <a:endParaRPr lang="hi-IN" dirty="0" smtClean="0"/>
          </a:p>
          <a:p>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b="1" dirty="0" smtClean="0"/>
              <a:t>कोषागार के प्रमुख कार्य</a:t>
            </a:r>
            <a:endParaRPr lang="en-US" dirty="0"/>
          </a:p>
        </p:txBody>
      </p:sp>
      <p:sp>
        <p:nvSpPr>
          <p:cNvPr id="3" name="Content Placeholder 2"/>
          <p:cNvSpPr>
            <a:spLocks noGrp="1"/>
          </p:cNvSpPr>
          <p:nvPr>
            <p:ph idx="1"/>
          </p:nvPr>
        </p:nvSpPr>
        <p:spPr/>
        <p:txBody>
          <a:bodyPr>
            <a:normAutofit fontScale="85000" lnSpcReduction="20000"/>
          </a:bodyPr>
          <a:lstStyle/>
          <a:p>
            <a:pPr>
              <a:buNone/>
            </a:pPr>
            <a:endParaRPr lang="hi-IN" b="1" dirty="0" smtClean="0"/>
          </a:p>
          <a:p>
            <a:pPr>
              <a:buNone/>
            </a:pPr>
            <a:r>
              <a:rPr lang="en-US" b="1" dirty="0" smtClean="0">
                <a:solidFill>
                  <a:srgbClr val="002060"/>
                </a:solidFill>
              </a:rPr>
              <a:t> </a:t>
            </a:r>
            <a:r>
              <a:rPr lang="hi-IN" b="1" dirty="0" smtClean="0">
                <a:solidFill>
                  <a:srgbClr val="002060"/>
                </a:solidFill>
              </a:rPr>
              <a:t>(</a:t>
            </a:r>
            <a:r>
              <a:rPr lang="hi-IN" b="1" dirty="0" smtClean="0">
                <a:solidFill>
                  <a:srgbClr val="002060"/>
                </a:solidFill>
              </a:rPr>
              <a:t>क) सरकारी प्राप्तियों का </a:t>
            </a:r>
            <a:r>
              <a:rPr lang="hi-IN" b="1" dirty="0" smtClean="0">
                <a:solidFill>
                  <a:srgbClr val="002060"/>
                </a:solidFill>
              </a:rPr>
              <a:t>संग्रहण</a:t>
            </a:r>
            <a:r>
              <a:rPr lang="en-US" b="1" dirty="0" smtClean="0">
                <a:solidFill>
                  <a:srgbClr val="002060"/>
                </a:solidFill>
              </a:rPr>
              <a:t> </a:t>
            </a:r>
          </a:p>
          <a:p>
            <a:pPr>
              <a:buNone/>
            </a:pPr>
            <a:endParaRPr lang="en-US" b="1" dirty="0" smtClean="0">
              <a:solidFill>
                <a:srgbClr val="002060"/>
              </a:solidFill>
            </a:endParaRPr>
          </a:p>
          <a:p>
            <a:pPr>
              <a:buNone/>
            </a:pPr>
            <a:r>
              <a:rPr lang="en-US" b="1" dirty="0" smtClean="0">
                <a:solidFill>
                  <a:srgbClr val="002060"/>
                </a:solidFill>
              </a:rPr>
              <a:t> </a:t>
            </a:r>
            <a:r>
              <a:rPr lang="hi-IN" dirty="0" smtClean="0">
                <a:solidFill>
                  <a:srgbClr val="002060"/>
                </a:solidFill>
              </a:rPr>
              <a:t>सरकार </a:t>
            </a:r>
            <a:r>
              <a:rPr lang="hi-IN" dirty="0" smtClean="0">
                <a:solidFill>
                  <a:srgbClr val="002060"/>
                </a:solidFill>
              </a:rPr>
              <a:t>को प्राप्त होने वाले कर, शुल्क, जुर्माना, ऋण की वापसी तथा अन्य </a:t>
            </a:r>
            <a:r>
              <a:rPr lang="hi-IN" dirty="0" smtClean="0">
                <a:solidFill>
                  <a:srgbClr val="002060"/>
                </a:solidFill>
              </a:rPr>
              <a:t>राजस्व/गैर-राजस्व प्राप्तियों </a:t>
            </a:r>
            <a:r>
              <a:rPr lang="hi-IN" dirty="0" smtClean="0">
                <a:solidFill>
                  <a:srgbClr val="002060"/>
                </a:solidFill>
              </a:rPr>
              <a:t>को निर्धारित प्रक्रिया के अनुसार </a:t>
            </a:r>
            <a:r>
              <a:rPr lang="en-US" dirty="0" smtClean="0">
                <a:solidFill>
                  <a:srgbClr val="002060"/>
                </a:solidFill>
              </a:rPr>
              <a:t>Treasury </a:t>
            </a:r>
            <a:r>
              <a:rPr lang="hi-IN" dirty="0" smtClean="0">
                <a:solidFill>
                  <a:srgbClr val="002060"/>
                </a:solidFill>
              </a:rPr>
              <a:t>में जमा किया जाता है</a:t>
            </a:r>
            <a:r>
              <a:rPr lang="hi-IN" dirty="0" smtClean="0">
                <a:solidFill>
                  <a:srgbClr val="002060"/>
                </a:solidFill>
              </a:rPr>
              <a:t>।</a:t>
            </a:r>
            <a:endParaRPr lang="en-US" dirty="0" smtClean="0">
              <a:solidFill>
                <a:srgbClr val="002060"/>
              </a:solidFill>
            </a:endParaRPr>
          </a:p>
          <a:p>
            <a:pPr>
              <a:buNone/>
            </a:pPr>
            <a:r>
              <a:rPr lang="en-US" b="1" dirty="0" smtClean="0"/>
              <a:t> </a:t>
            </a:r>
            <a:r>
              <a:rPr lang="hi-IN" b="1" dirty="0" smtClean="0"/>
              <a:t>(</a:t>
            </a:r>
            <a:r>
              <a:rPr lang="hi-IN" b="1" dirty="0" smtClean="0">
                <a:solidFill>
                  <a:srgbClr val="C00000"/>
                </a:solidFill>
              </a:rPr>
              <a:t>ख) सरकारी धन की सुरक्षित </a:t>
            </a:r>
            <a:r>
              <a:rPr lang="hi-IN" b="1" dirty="0" smtClean="0">
                <a:solidFill>
                  <a:srgbClr val="C00000"/>
                </a:solidFill>
              </a:rPr>
              <a:t>अभिरक्षा</a:t>
            </a:r>
            <a:r>
              <a:rPr lang="en-US" b="1" dirty="0" smtClean="0">
                <a:solidFill>
                  <a:srgbClr val="C00000"/>
                </a:solidFill>
              </a:rPr>
              <a:t>   </a:t>
            </a:r>
          </a:p>
          <a:p>
            <a:pPr>
              <a:buNone/>
            </a:pPr>
            <a:r>
              <a:rPr lang="en-US" b="1" dirty="0" smtClean="0">
                <a:solidFill>
                  <a:srgbClr val="C00000"/>
                </a:solidFill>
              </a:rPr>
              <a:t> </a:t>
            </a:r>
            <a:r>
              <a:rPr lang="en-US" b="1" dirty="0" smtClean="0">
                <a:solidFill>
                  <a:srgbClr val="C00000"/>
                </a:solidFill>
              </a:rPr>
              <a:t> </a:t>
            </a:r>
            <a:r>
              <a:rPr lang="hi-IN" dirty="0" smtClean="0">
                <a:solidFill>
                  <a:srgbClr val="C00000"/>
                </a:solidFill>
              </a:rPr>
              <a:t>कोषागार </a:t>
            </a:r>
            <a:r>
              <a:rPr lang="hi-IN" dirty="0" smtClean="0">
                <a:solidFill>
                  <a:srgbClr val="C00000"/>
                </a:solidFill>
              </a:rPr>
              <a:t>का महत्वपूर्ण दायित्व सरकारी धन की सुरक्षित अभिरक्षा और उसके उचित लेखांकन को सुनिश्चित करना है।</a:t>
            </a:r>
          </a:p>
          <a:p>
            <a:pPr>
              <a:buNone/>
            </a:pPr>
            <a:r>
              <a:rPr lang="en-US" b="1" dirty="0" smtClean="0">
                <a:solidFill>
                  <a:srgbClr val="7030A0"/>
                </a:solidFill>
              </a:rPr>
              <a:t>  </a:t>
            </a:r>
            <a:r>
              <a:rPr lang="hi-IN" b="1" dirty="0" smtClean="0">
                <a:solidFill>
                  <a:srgbClr val="7030A0"/>
                </a:solidFill>
              </a:rPr>
              <a:t>(</a:t>
            </a:r>
            <a:r>
              <a:rPr lang="hi-IN" b="1" dirty="0" smtClean="0">
                <a:solidFill>
                  <a:srgbClr val="7030A0"/>
                </a:solidFill>
              </a:rPr>
              <a:t>ग) सरकारी भुगतान</a:t>
            </a:r>
            <a:endParaRPr lang="hi-IN" dirty="0" smtClean="0">
              <a:solidFill>
                <a:srgbClr val="7030A0"/>
              </a:solidFill>
            </a:endParaRPr>
          </a:p>
          <a:p>
            <a:pPr>
              <a:buNone/>
            </a:pPr>
            <a:r>
              <a:rPr lang="en-US" dirty="0" smtClean="0">
                <a:solidFill>
                  <a:srgbClr val="7030A0"/>
                </a:solidFill>
              </a:rPr>
              <a:t>    </a:t>
            </a:r>
            <a:r>
              <a:rPr lang="hi-IN" dirty="0" smtClean="0">
                <a:solidFill>
                  <a:srgbClr val="7030A0"/>
                </a:solidFill>
              </a:rPr>
              <a:t>वेतन</a:t>
            </a:r>
            <a:r>
              <a:rPr lang="hi-IN" dirty="0" smtClean="0">
                <a:solidFill>
                  <a:srgbClr val="7030A0"/>
                </a:solidFill>
              </a:rPr>
              <a:t>, पेंशन, कार्यालयी खर्च, ठेकेदारों के भुगतान तथा अन्य स्वीकृत सरकारी व्ययों का भुगतान निर्धारित नियमों और सक्षम अधिकारी की स्वीकृति के आधार पर किया जाता है।</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571480"/>
            <a:ext cx="8229600" cy="1143000"/>
          </a:xfrm>
        </p:spPr>
        <p:txBody>
          <a:bodyPr>
            <a:normAutofit fontScale="90000"/>
          </a:bodyPr>
          <a:lstStyle/>
          <a:p>
            <a:r>
              <a:rPr lang="hi-IN" b="1" dirty="0" smtClean="0"/>
              <a:t> </a:t>
            </a:r>
            <a:r>
              <a:rPr lang="en-US" b="1" dirty="0" smtClean="0"/>
              <a:t>       </a:t>
            </a:r>
            <a:br>
              <a:rPr lang="en-US" b="1" dirty="0" smtClean="0"/>
            </a:br>
            <a:r>
              <a:rPr lang="en-US" b="1" dirty="0" smtClean="0"/>
              <a:t/>
            </a:r>
            <a:br>
              <a:rPr lang="en-US" b="1" dirty="0" smtClean="0"/>
            </a:br>
            <a:r>
              <a:rPr lang="en-US" b="1" dirty="0" smtClean="0"/>
              <a:t/>
            </a:r>
            <a:br>
              <a:rPr lang="en-US" b="1" dirty="0" smtClean="0"/>
            </a:br>
            <a:r>
              <a:rPr lang="en-US" b="1" dirty="0" smtClean="0"/>
              <a:t>             </a:t>
            </a:r>
            <a:br>
              <a:rPr lang="en-US" b="1" dirty="0" smtClean="0"/>
            </a:br>
            <a:r>
              <a:rPr lang="en-US" b="1" dirty="0" smtClean="0"/>
              <a:t/>
            </a:r>
            <a:br>
              <a:rPr lang="en-US" b="1" dirty="0" smtClean="0"/>
            </a:br>
            <a:r>
              <a:rPr lang="en-US" b="1" dirty="0" smtClean="0"/>
              <a:t>               </a:t>
            </a:r>
            <a:r>
              <a:rPr lang="hi-IN" sz="3100" b="1" dirty="0" smtClean="0"/>
              <a:t>बिलों </a:t>
            </a:r>
            <a:r>
              <a:rPr lang="hi-IN" sz="3100" b="1" dirty="0" smtClean="0"/>
              <a:t>की जाँच</a:t>
            </a:r>
            <a:r>
              <a:rPr lang="hi-IN" dirty="0" smtClean="0"/>
              <a:t/>
            </a:r>
            <a:br>
              <a:rPr lang="hi-IN" dirty="0" smtClean="0"/>
            </a:br>
            <a:endParaRPr lang="en-US" dirty="0"/>
          </a:p>
        </p:txBody>
      </p:sp>
      <p:sp>
        <p:nvSpPr>
          <p:cNvPr id="3" name="Content Placeholder 2"/>
          <p:cNvSpPr>
            <a:spLocks noGrp="1"/>
          </p:cNvSpPr>
          <p:nvPr>
            <p:ph idx="1"/>
          </p:nvPr>
        </p:nvSpPr>
        <p:spPr/>
        <p:txBody>
          <a:bodyPr/>
          <a:lstStyle/>
          <a:p>
            <a:endParaRPr lang="hi-IN" dirty="0" smtClean="0"/>
          </a:p>
          <a:p>
            <a:pPr>
              <a:buNone/>
            </a:pPr>
            <a:r>
              <a:rPr lang="en-US" dirty="0" smtClean="0">
                <a:solidFill>
                  <a:srgbClr val="C00000"/>
                </a:solidFill>
              </a:rPr>
              <a:t>Treasury </a:t>
            </a:r>
            <a:r>
              <a:rPr lang="hi-IN" dirty="0" smtClean="0">
                <a:solidFill>
                  <a:srgbClr val="C00000"/>
                </a:solidFill>
              </a:rPr>
              <a:t>में प्रस्तुत बिलों की आवश्यक जाँच की जाती है, जैसे—</a:t>
            </a:r>
          </a:p>
          <a:p>
            <a:r>
              <a:rPr lang="hi-IN" dirty="0" smtClean="0">
                <a:solidFill>
                  <a:srgbClr val="7030A0"/>
                </a:solidFill>
              </a:rPr>
              <a:t>सक्षम अधिकारी की स्वीकृति है या नहीं।</a:t>
            </a:r>
          </a:p>
          <a:p>
            <a:r>
              <a:rPr lang="hi-IN" dirty="0" smtClean="0">
                <a:solidFill>
                  <a:srgbClr val="00B050"/>
                </a:solidFill>
              </a:rPr>
              <a:t>बजट में पर्याप्त प्रावधान है या नहीं।</a:t>
            </a:r>
          </a:p>
          <a:p>
            <a:r>
              <a:rPr lang="hi-IN" dirty="0" smtClean="0">
                <a:solidFill>
                  <a:srgbClr val="0070C0"/>
                </a:solidFill>
              </a:rPr>
              <a:t>बिल सही प्रारूप में है या नहीं।</a:t>
            </a:r>
          </a:p>
          <a:p>
            <a:r>
              <a:rPr lang="hi-IN" dirty="0" smtClean="0">
                <a:solidFill>
                  <a:srgbClr val="C00000"/>
                </a:solidFill>
              </a:rPr>
              <a:t>आवश्यक </a:t>
            </a:r>
            <a:r>
              <a:rPr lang="en-US" dirty="0" smtClean="0">
                <a:solidFill>
                  <a:srgbClr val="C00000"/>
                </a:solidFill>
              </a:rPr>
              <a:t>Invoice/bill</a:t>
            </a:r>
            <a:r>
              <a:rPr lang="hi-IN" dirty="0" smtClean="0">
                <a:solidFill>
                  <a:srgbClr val="C00000"/>
                </a:solidFill>
              </a:rPr>
              <a:t> </a:t>
            </a:r>
            <a:r>
              <a:rPr lang="hi-IN" dirty="0" smtClean="0">
                <a:solidFill>
                  <a:srgbClr val="C00000"/>
                </a:solidFill>
              </a:rPr>
              <a:t>संलग्न हैं या नहीं।</a:t>
            </a:r>
          </a:p>
          <a:p>
            <a:r>
              <a:rPr lang="hi-IN" dirty="0" smtClean="0">
                <a:solidFill>
                  <a:srgbClr val="0070C0"/>
                </a:solidFill>
              </a:rPr>
              <a:t>राशि और लेखा शीर्ष (</a:t>
            </a:r>
            <a:r>
              <a:rPr lang="en-US" dirty="0" smtClean="0">
                <a:solidFill>
                  <a:srgbClr val="0070C0"/>
                </a:solidFill>
              </a:rPr>
              <a:t>Head of Account) </a:t>
            </a:r>
            <a:r>
              <a:rPr lang="hi-IN" dirty="0" smtClean="0">
                <a:solidFill>
                  <a:srgbClr val="0070C0"/>
                </a:solidFill>
              </a:rPr>
              <a:t>सही है या नहीं।</a:t>
            </a:r>
          </a:p>
          <a:p>
            <a:r>
              <a:rPr lang="hi-IN" dirty="0" smtClean="0">
                <a:solidFill>
                  <a:srgbClr val="7030A0"/>
                </a:solidFill>
              </a:rPr>
              <a:t>भुगतान पहले तो नहीं किया जा चुका है।</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b="1" dirty="0" smtClean="0"/>
              <a:t>लेखांकन</a:t>
            </a:r>
            <a:r>
              <a:rPr lang="en-US" b="1" dirty="0" smtClean="0"/>
              <a:t>   Accounting</a:t>
            </a:r>
            <a:endParaRPr lang="en-US" dirty="0"/>
          </a:p>
        </p:txBody>
      </p:sp>
      <p:sp>
        <p:nvSpPr>
          <p:cNvPr id="3" name="Content Placeholder 2"/>
          <p:cNvSpPr>
            <a:spLocks noGrp="1"/>
          </p:cNvSpPr>
          <p:nvPr>
            <p:ph idx="1"/>
          </p:nvPr>
        </p:nvSpPr>
        <p:spPr/>
        <p:txBody>
          <a:bodyPr>
            <a:normAutofit fontScale="92500" lnSpcReduction="20000"/>
          </a:bodyPr>
          <a:lstStyle/>
          <a:p>
            <a:pPr>
              <a:buNone/>
            </a:pPr>
            <a:endParaRPr lang="hi-IN" dirty="0" smtClean="0"/>
          </a:p>
          <a:p>
            <a:r>
              <a:rPr lang="en-US" dirty="0" smtClean="0">
                <a:solidFill>
                  <a:srgbClr val="7030A0"/>
                </a:solidFill>
              </a:rPr>
              <a:t>Treasury </a:t>
            </a:r>
            <a:r>
              <a:rPr lang="hi-IN" dirty="0" smtClean="0">
                <a:solidFill>
                  <a:srgbClr val="7030A0"/>
                </a:solidFill>
              </a:rPr>
              <a:t>द्वारा सरकारी प्राप्तियों और भुगतानों का उचित रिकॉर्ड रखा जाता है तथा संबंधित खातों में उनका लेखांकन किया जाता है।</a:t>
            </a:r>
          </a:p>
          <a:p>
            <a:pPr>
              <a:buNone/>
            </a:pPr>
            <a:r>
              <a:rPr lang="hi-IN" b="1" dirty="0" smtClean="0"/>
              <a:t>3. कोषागार की कार्यप्रणाली</a:t>
            </a:r>
          </a:p>
          <a:p>
            <a:pPr>
              <a:buNone/>
            </a:pPr>
            <a:r>
              <a:rPr lang="hi-IN" dirty="0" smtClean="0"/>
              <a:t>को</a:t>
            </a:r>
            <a:r>
              <a:rPr lang="en-US" dirty="0" smtClean="0"/>
              <a:t> </a:t>
            </a:r>
            <a:r>
              <a:rPr lang="hi-IN" dirty="0" smtClean="0"/>
              <a:t>षागार </a:t>
            </a:r>
            <a:r>
              <a:rPr lang="hi-IN" dirty="0" smtClean="0"/>
              <a:t>का सामान्य कार्य-चक्र इस प्रकार समझा जा सकता है:</a:t>
            </a:r>
          </a:p>
          <a:p>
            <a:r>
              <a:rPr lang="hi-IN" b="1" dirty="0" smtClean="0">
                <a:solidFill>
                  <a:srgbClr val="C00000"/>
                </a:solidFill>
              </a:rPr>
              <a:t>सरकारी प्राप्ति → जमा → अभिलेख/लेखांकन → बिल प्रस्तुत → बिल की जाँच → अधिकृत भुगतान → लेखांकन → रिपोर्ट/मिलान</a:t>
            </a:r>
            <a:endParaRPr lang="hi-IN" dirty="0" smtClean="0">
              <a:solidFill>
                <a:srgbClr val="C00000"/>
              </a:solidFill>
            </a:endParaRPr>
          </a:p>
          <a:p>
            <a:pPr>
              <a:buNone/>
            </a:pPr>
            <a:r>
              <a:rPr lang="hi-IN" dirty="0" smtClean="0"/>
              <a:t> </a:t>
            </a:r>
            <a:r>
              <a:rPr lang="en-US" dirty="0" smtClean="0">
                <a:solidFill>
                  <a:srgbClr val="7030A0"/>
                </a:solidFill>
              </a:rPr>
              <a:t>Treasury </a:t>
            </a:r>
            <a:r>
              <a:rPr lang="hi-IN" dirty="0" smtClean="0">
                <a:solidFill>
                  <a:srgbClr val="7030A0"/>
                </a:solidFill>
              </a:rPr>
              <a:t>स्वयं प्रत्येक सरकारी खर्च का निर्णय नहीं करता। </a:t>
            </a:r>
            <a:endParaRPr lang="en-US" dirty="0" smtClean="0">
              <a:solidFill>
                <a:srgbClr val="7030A0"/>
              </a:solidFill>
            </a:endParaRPr>
          </a:p>
          <a:p>
            <a:pPr>
              <a:buNone/>
            </a:pPr>
            <a:r>
              <a:rPr lang="hi-IN" dirty="0" smtClean="0">
                <a:solidFill>
                  <a:srgbClr val="7030A0"/>
                </a:solidFill>
              </a:rPr>
              <a:t>संबंधित </a:t>
            </a:r>
            <a:r>
              <a:rPr lang="hi-IN" dirty="0" smtClean="0">
                <a:solidFill>
                  <a:srgbClr val="7030A0"/>
                </a:solidFill>
              </a:rPr>
              <a:t>विभाग/सक्षम अधिकारी द्वारा </a:t>
            </a:r>
            <a:r>
              <a:rPr lang="hi-IN" b="1" dirty="0" smtClean="0">
                <a:solidFill>
                  <a:srgbClr val="7030A0"/>
                </a:solidFill>
              </a:rPr>
              <a:t>स्वीकृत एवं नियमसम्मत व्यय</a:t>
            </a:r>
            <a:r>
              <a:rPr lang="hi-IN" dirty="0" smtClean="0">
                <a:solidFill>
                  <a:srgbClr val="7030A0"/>
                </a:solidFill>
              </a:rPr>
              <a:t> के आधार पर भुगतान की प्रक्रिया </a:t>
            </a:r>
            <a:r>
              <a:rPr lang="en-US" dirty="0" smtClean="0">
                <a:solidFill>
                  <a:srgbClr val="7030A0"/>
                </a:solidFill>
              </a:rPr>
              <a:t>Treasury </a:t>
            </a:r>
            <a:r>
              <a:rPr lang="hi-IN" dirty="0" smtClean="0">
                <a:solidFill>
                  <a:srgbClr val="7030A0"/>
                </a:solidFill>
              </a:rPr>
              <a:t>के माध्यम से होती है।</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b="1" dirty="0" smtClean="0"/>
              <a:t>Treasury Officer </a:t>
            </a:r>
            <a:r>
              <a:rPr lang="hi-IN" sz="4400" b="1" dirty="0" smtClean="0"/>
              <a:t>की प्रमुख जिम्मेदारियाँ</a:t>
            </a:r>
            <a:r>
              <a:rPr lang="hi-IN" b="1" dirty="0" smtClean="0"/>
              <a:t/>
            </a:r>
            <a:br>
              <a:rPr lang="hi-IN" b="1" dirty="0" smtClean="0"/>
            </a:br>
            <a:endParaRPr lang="en-US" dirty="0"/>
          </a:p>
        </p:txBody>
      </p:sp>
      <p:sp>
        <p:nvSpPr>
          <p:cNvPr id="3" name="Content Placeholder 2"/>
          <p:cNvSpPr>
            <a:spLocks noGrp="1"/>
          </p:cNvSpPr>
          <p:nvPr>
            <p:ph idx="1"/>
          </p:nvPr>
        </p:nvSpPr>
        <p:spPr/>
        <p:txBody>
          <a:bodyPr>
            <a:normAutofit lnSpcReduction="10000"/>
          </a:bodyPr>
          <a:lstStyle/>
          <a:p>
            <a:pPr>
              <a:buNone/>
            </a:pPr>
            <a:endParaRPr lang="hi-IN" b="1" dirty="0" smtClean="0"/>
          </a:p>
          <a:p>
            <a:r>
              <a:rPr lang="hi-IN" dirty="0" smtClean="0">
                <a:solidFill>
                  <a:srgbClr val="C00000"/>
                </a:solidFill>
              </a:rPr>
              <a:t>सरकारी धन की सुरक्षा सुनिश्चित करना।</a:t>
            </a:r>
          </a:p>
          <a:p>
            <a:r>
              <a:rPr lang="hi-IN" dirty="0" smtClean="0">
                <a:solidFill>
                  <a:srgbClr val="C00000"/>
                </a:solidFill>
              </a:rPr>
              <a:t>प्राप्तियों एवं भुगतानों का सही लेखा रखना।</a:t>
            </a:r>
          </a:p>
          <a:p>
            <a:r>
              <a:rPr lang="hi-IN" dirty="0" smtClean="0">
                <a:solidFill>
                  <a:srgbClr val="C00000"/>
                </a:solidFill>
              </a:rPr>
              <a:t>प्रस्तुत बिलों की नियमों के अनुसार जाँच करना।</a:t>
            </a:r>
          </a:p>
          <a:p>
            <a:r>
              <a:rPr lang="hi-IN" dirty="0" smtClean="0">
                <a:solidFill>
                  <a:srgbClr val="C00000"/>
                </a:solidFill>
              </a:rPr>
              <a:t>अनधिकृत या नियम-विरुद्ध भुगतान को रोकना।</a:t>
            </a:r>
          </a:p>
          <a:p>
            <a:r>
              <a:rPr lang="en-US" dirty="0" smtClean="0">
                <a:solidFill>
                  <a:srgbClr val="C00000"/>
                </a:solidFill>
              </a:rPr>
              <a:t>Treasury records </a:t>
            </a:r>
            <a:r>
              <a:rPr lang="hi-IN" dirty="0" smtClean="0">
                <a:solidFill>
                  <a:srgbClr val="C00000"/>
                </a:solidFill>
              </a:rPr>
              <a:t>को सुरक्षित रखना।</a:t>
            </a:r>
          </a:p>
          <a:p>
            <a:r>
              <a:rPr lang="hi-IN" dirty="0" smtClean="0">
                <a:solidFill>
                  <a:srgbClr val="C00000"/>
                </a:solidFill>
              </a:rPr>
              <a:t>दैनिक/मासिक वित्तीय अभिलेख एवं आवश्यक विवरण तैयार करना।</a:t>
            </a:r>
          </a:p>
          <a:p>
            <a:r>
              <a:rPr lang="hi-IN" dirty="0" smtClean="0">
                <a:solidFill>
                  <a:srgbClr val="C00000"/>
                </a:solidFill>
              </a:rPr>
              <a:t>संबंधित उच्च अधिकारियों को वित्तीय जानकारी उपलब्ध कराना।</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smtClean="0">
                <a:solidFill>
                  <a:srgbClr val="C00000"/>
                </a:solidFill>
              </a:rPr>
              <a:t>Treasury = Receipt + Custody + Payment + Accounting + Financial Control</a:t>
            </a:r>
            <a:endParaRPr lang="en-US" dirty="0" smtClean="0">
              <a:solidFill>
                <a:srgbClr val="C00000"/>
              </a:solidFill>
            </a:endParaRPr>
          </a:p>
          <a:p>
            <a:pPr>
              <a:buNone/>
            </a:pPr>
            <a:endParaRPr lang="hi-IN" dirty="0" smtClean="0"/>
          </a:p>
          <a:p>
            <a:r>
              <a:rPr lang="hi-IN" b="1" dirty="0" smtClean="0">
                <a:solidFill>
                  <a:srgbClr val="00B050"/>
                </a:solidFill>
              </a:rPr>
              <a:t>प्राप्ति + अभिरक्षा + भुगतान + लेखांकन + वित्तीय नियंत्रण = कोषागार का मुख्य कार्य</a:t>
            </a:r>
            <a:endParaRPr lang="hi-IN" dirty="0" smtClean="0">
              <a:solidFill>
                <a:srgbClr val="00B050"/>
              </a:solidFill>
            </a:endParaRPr>
          </a:p>
          <a:p>
            <a:r>
              <a:rPr lang="hi-IN" dirty="0" smtClean="0"/>
              <a:t>कोषागार </a:t>
            </a:r>
            <a:r>
              <a:rPr lang="hi-IN" dirty="0" smtClean="0"/>
              <a:t>सरकार के वित्तीय लेन-देन का महत्वपूर्ण केंद्र है, जो सरकारी धन की </a:t>
            </a:r>
            <a:r>
              <a:rPr lang="hi-IN" b="1" dirty="0" smtClean="0"/>
              <a:t>प्राप्ति, सुरक्षा, नियमबद्ध भुगतान और लेखांकन</a:t>
            </a:r>
            <a:r>
              <a:rPr lang="hi-IN" dirty="0" smtClean="0"/>
              <a:t> सुनिश्चित करता है।</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Section I - General </a:t>
            </a:r>
            <a:r>
              <a:rPr lang="en-US" sz="3600" dirty="0" err="1" smtClean="0"/>
              <a:t>OrganisationManagement</a:t>
            </a:r>
            <a:r>
              <a:rPr lang="en-US" sz="3600" dirty="0" smtClean="0"/>
              <a:t/>
            </a:r>
            <a:br>
              <a:rPr lang="en-US" sz="3600" dirty="0" smtClean="0"/>
            </a:br>
            <a:endParaRPr lang="en-US" sz="3600" dirty="0"/>
          </a:p>
        </p:txBody>
      </p:sp>
      <p:sp>
        <p:nvSpPr>
          <p:cNvPr id="3" name="Content Placeholder 2"/>
          <p:cNvSpPr>
            <a:spLocks noGrp="1"/>
          </p:cNvSpPr>
          <p:nvPr>
            <p:ph idx="1"/>
          </p:nvPr>
        </p:nvSpPr>
        <p:spPr/>
        <p:txBody>
          <a:bodyPr>
            <a:normAutofit fontScale="92500"/>
          </a:bodyPr>
          <a:lstStyle/>
          <a:p>
            <a:r>
              <a:rPr lang="hi-IN" dirty="0" smtClean="0"/>
              <a:t>5</a:t>
            </a:r>
            <a:r>
              <a:rPr lang="hi-IN" dirty="0"/>
              <a:t>. जब तक सरकार किसी विशेष मामले में अन्यथा निर्देश न दे, प्रत्येक जिले में एक कोषागार होगा।  सरकार, निर्धारित प्रक्रिया का पालन करते हुए, सरकारी कामकाज की मांगों को पूरा करने के लिए किसी जिले में अतिरिक्त कोषागार स्थापित कर सकती है। </a:t>
            </a:r>
            <a:endParaRPr lang="en-US" dirty="0"/>
          </a:p>
          <a:p>
            <a:r>
              <a:rPr lang="hi-IN" dirty="0"/>
              <a:t>. कोषागार कलेक्टर के सामान्य प्रभार में होगा, जो तत्काल कार्यकारी नियंत्रण अपने अधीनस्थ कोषागार अधिकारी को सौंपेंगे, परंतु प्रशासनिक नियंत्रण से स्वयं को मुक्त नहीं करेंगे। </a:t>
            </a:r>
            <a:endParaRPr lang="en-US" dirty="0" smtClean="0"/>
          </a:p>
          <a:p>
            <a:r>
              <a:rPr lang="hi-IN" dirty="0" smtClean="0"/>
              <a:t>कलेक्टर </a:t>
            </a:r>
            <a:r>
              <a:rPr lang="hi-IN" dirty="0"/>
              <a:t>इन नियमों द्वारा या इनके अंतर्गत निर्धारित प्रक्रिया के उचित अनुपालन के लिए और कोषागार द्वारा सरकार, महालेखाकार और भारतीय रिज़र्व बैंक को सभी रिपोर्टों को समय पर प्रस्तुत करने के लिए उत्तरदायी होंगे।</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85000" lnSpcReduction="10000"/>
          </a:bodyPr>
          <a:lstStyle/>
          <a:p>
            <a:r>
              <a:rPr lang="hi-IN" dirty="0"/>
              <a:t>7. (क) धन की प्राप्ति और भुगतान के लिए राजकोष के खुलने और बंद होने के समय की सूचना कार्यालय में स्पष्ट रूप से प्रदर्शित की जाएगी</a:t>
            </a:r>
            <a:r>
              <a:rPr lang="hi-IN" dirty="0" smtClean="0"/>
              <a:t>।</a:t>
            </a:r>
            <a:endParaRPr lang="en-US" dirty="0" smtClean="0"/>
          </a:p>
          <a:p>
            <a:r>
              <a:rPr lang="hi-IN" dirty="0" smtClean="0"/>
              <a:t> </a:t>
            </a:r>
            <a:r>
              <a:rPr lang="hi-IN" dirty="0"/>
              <a:t>(ख) यदि कलेक्टर द्वारा आवश्यक हो, तो बैंक को राजकोषीय कार्यों के लिए किसी मान्यता प्राप्त अवकाश के दिन या किसी भी दिन कार्य समय के बाद खुला रखा जाएगा। (परिशिष्ट 1 के अनुच्छेद 10 देखें)। </a:t>
            </a:r>
            <a:endParaRPr lang="en-US" dirty="0"/>
          </a:p>
          <a:p>
            <a:r>
              <a:rPr lang="hi-IN" dirty="0">
                <a:solidFill>
                  <a:srgbClr val="FFC000"/>
                </a:solidFill>
              </a:rPr>
              <a:t>8. कलेक्टर राजकोष से डाक टिकटों या अन्य मूल्यवान वस्तुओं की किसी भी हानि की सूचना महालेखाकार, वित्त विभाग और अन्य संबंधित अधिकारियों को देगा, भले ही ऐसी हानि की भरपाई जिम्मेदार व्यक्ति द्वारा कर दी गई हो। ऐसी सूचना के साथ यथाशीघ्र मामले की व्यक्तिगत जांच के बाद एक विस्तृत रिपोर्ट भी दी जाएगी। जब महालेखाकार द्वारा किसी भी प्रकार की अनियमितता की सूचना कलेक्टर को दी जाती है, तो कलेक्टर सरकार को एक विस्तृत रिपोर्ट प्रस्तुत करेगा और केवल किसी अधीनस्थ के स्पष्टीकरण को आगे नहीं बढ़ाएगा।</a:t>
            </a:r>
            <a:endParaRPr lang="en-US" dirty="0">
              <a:solidFill>
                <a:srgbClr val="FFC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hi-IN" dirty="0"/>
              <a:t> </a:t>
            </a:r>
            <a:r>
              <a:rPr lang="hi-IN" dirty="0">
                <a:solidFill>
                  <a:srgbClr val="00B050"/>
                </a:solidFill>
              </a:rPr>
              <a:t>9. (क) कलेक्टर आवधिक जांच द्वारा, कम से कम वर्ष में एक बार, यह सुनिश्चित करेगा कि स्टाम्प, प्रतिभूतियां और चेक संयुक्त ताला-चाबी के अंतर्गत रखे गए हैं और वे अपने बही-खाते के शेष के अनुरूप </a:t>
            </a:r>
            <a:r>
              <a:rPr lang="hi-IN" dirty="0" smtClean="0">
                <a:solidFill>
                  <a:srgbClr val="00B050"/>
                </a:solidFill>
              </a:rPr>
              <a:t>हैं</a:t>
            </a:r>
            <a:endParaRPr lang="en-US" dirty="0" smtClean="0">
              <a:solidFill>
                <a:srgbClr val="00B050"/>
              </a:solidFill>
            </a:endParaRPr>
          </a:p>
          <a:p>
            <a:r>
              <a:rPr lang="hi-IN" dirty="0" smtClean="0">
                <a:solidFill>
                  <a:srgbClr val="0070C0"/>
                </a:solidFill>
              </a:rPr>
              <a:t>(</a:t>
            </a:r>
            <a:r>
              <a:rPr lang="hi-IN" dirty="0">
                <a:solidFill>
                  <a:srgbClr val="0070C0"/>
                </a:solidFill>
              </a:rPr>
              <a:t>ख) कलेक्टर प्रत्येक तिमाही में कम से कम एक बार यह सुनिश्चित करेगा कि जमा रजिस्टर निर्धारित नियमों के अनुसार रखे गए हैं और सभी आवश्यक प्रविष्टियां की गई हैं और लेनदेन के समय कोषागार अधिकारी द्वारा बिना किसी चूक के उन पर हस्ताक्षर किए गए हैं। </a:t>
            </a:r>
            <a:endParaRPr lang="en-US" dirty="0" smtClean="0">
              <a:solidFill>
                <a:srgbClr val="0070C0"/>
              </a:solidFill>
            </a:endParaRPr>
          </a:p>
          <a:p>
            <a:r>
              <a:rPr lang="hi-IN" dirty="0" smtClean="0">
                <a:solidFill>
                  <a:srgbClr val="C00000"/>
                </a:solidFill>
              </a:rPr>
              <a:t>10</a:t>
            </a:r>
            <a:r>
              <a:rPr lang="hi-IN" dirty="0">
                <a:solidFill>
                  <a:srgbClr val="C00000"/>
                </a:solidFill>
              </a:rPr>
              <a:t>. कलेक्टर, किसी जिले का प्रभार ग्रहण करते समय या सौंपते समय, यह सुनिश्चित करेगा कि स्टाम्प, मूल्यवान वस्तुओं आदि का भंडार</a:t>
            </a:r>
            <a:endParaRPr lang="en-US" dirty="0">
              <a:solidFill>
                <a:srgbClr val="C0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endParaRPr lang="en-US" dirty="0"/>
          </a:p>
          <a:p>
            <a:r>
              <a:rPr lang="hi-IN" dirty="0"/>
              <a:t>10. कलेक्टर, किसी जिले का प्रभार ग्रहण करते समय या सौंपते समय, यह सुनिश्चित करेगा कि स्टाम्प, मूल्यवान वस्तुओं आदि का भंडारतरह से सत्यापित किया जाए, और कार्यभार ग्रहण करने का प्रमाण पत्र, जिसमें डाक टिकटों और मूल्यवान वस्तुओं का स्टॉक दिखाया गया हो, मुख्य सचिव, महालेखाकार और सामान्य प्रशासन, वित्त और पंजीकरण विभागों को उसी दिन भेजा जाए जिस दिन कार्यभार का हस्तांतरण होता है। कलेक्टर के कार्यभार हस्तांतरण का प्रमाण पत्र बीटीसी प्रपत्र 1 में दिया जाना चाहिए</a:t>
            </a:r>
            <a:r>
              <a:rPr lang="hi-IN" dirty="0" smtClean="0"/>
              <a:t>।</a:t>
            </a:r>
            <a:endParaRPr lang="en-US" dirty="0" smtClean="0"/>
          </a:p>
          <a:p>
            <a:r>
              <a:rPr lang="hi-IN" dirty="0" smtClean="0"/>
              <a:t> </a:t>
            </a:r>
            <a:r>
              <a:rPr lang="hi-IN" dirty="0">
                <a:solidFill>
                  <a:srgbClr val="C00000"/>
                </a:solidFill>
              </a:rPr>
              <a:t>11. महालेखाकार को प्रस्तुत मासिक खाते और अन्य विवरण कोषागार अधिकारी और कलेक्टर द्वारा संयुक्त रूप से हस्ताक्षरित किए जाएंगे।</a:t>
            </a:r>
            <a:endParaRPr lang="en-US" dirty="0">
              <a:solidFill>
                <a:srgbClr val="C0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a:buNone/>
            </a:pPr>
            <a:r>
              <a:rPr lang="hi-IN" dirty="0" smtClean="0"/>
              <a:t> </a:t>
            </a:r>
            <a:r>
              <a:rPr lang="hi-IN" dirty="0">
                <a:solidFill>
                  <a:srgbClr val="7030A0"/>
                </a:solidFill>
              </a:rPr>
              <a:t>12. कोषागार अधिकारियों की नियुक्ति निम्नलिखित निर्देशों द्वारा नियंत्रित होती </a:t>
            </a:r>
            <a:r>
              <a:rPr lang="hi-IN" dirty="0" smtClean="0">
                <a:solidFill>
                  <a:srgbClr val="7030A0"/>
                </a:solidFill>
              </a:rPr>
              <a:t>है</a:t>
            </a:r>
            <a:endParaRPr lang="en-US" dirty="0" smtClean="0">
              <a:solidFill>
                <a:srgbClr val="7030A0"/>
              </a:solidFill>
            </a:endParaRPr>
          </a:p>
          <a:p>
            <a:pPr>
              <a:buNone/>
            </a:pPr>
            <a:r>
              <a:rPr lang="hi-IN" dirty="0" smtClean="0">
                <a:solidFill>
                  <a:srgbClr val="7030A0"/>
                </a:solidFill>
              </a:rPr>
              <a:t>(</a:t>
            </a:r>
            <a:r>
              <a:rPr lang="hi-IN" dirty="0">
                <a:solidFill>
                  <a:srgbClr val="7030A0"/>
                </a:solidFill>
              </a:rPr>
              <a:t>क) विभागीय परीक्षा उत्तीर्ण न करने वाले अधिकारी को प्रशिक्षण के प्रयोजनों के अलावा किसी अन्य उद्देश्य से कोषागार का प्रभार नहीं दिया जाना चाहिए</a:t>
            </a:r>
            <a:r>
              <a:rPr lang="hi-IN" dirty="0" smtClean="0">
                <a:solidFill>
                  <a:srgbClr val="7030A0"/>
                </a:solidFill>
              </a:rPr>
              <a:t>।</a:t>
            </a:r>
            <a:endParaRPr lang="en-US" dirty="0" smtClean="0">
              <a:solidFill>
                <a:srgbClr val="7030A0"/>
              </a:solidFill>
            </a:endParaRPr>
          </a:p>
          <a:p>
            <a:pPr>
              <a:buNone/>
            </a:pPr>
            <a:r>
              <a:rPr lang="hi-IN" dirty="0" smtClean="0"/>
              <a:t> </a:t>
            </a:r>
            <a:r>
              <a:rPr lang="hi-IN" dirty="0"/>
              <a:t>(ख) </a:t>
            </a:r>
            <a:r>
              <a:rPr lang="hi-IN" dirty="0">
                <a:solidFill>
                  <a:srgbClr val="C00000"/>
                </a:solidFill>
              </a:rPr>
              <a:t>भारतीय प्रशासनिक सेवा, बिहार वित्त सेवा, बिहार लेखा सेवा और बिहार प्रशासनिक सेवा के अधिकारी, जिनकी सेवा अवधि दो वर्ष से कम है, उन्हें सामान्यतः कोषागार का प्रभार नहीं दिया जाना चाहिए</a:t>
            </a:r>
            <a:r>
              <a:rPr lang="hi-IN" dirty="0" smtClean="0">
                <a:solidFill>
                  <a:srgbClr val="C00000"/>
                </a:solidFill>
              </a:rPr>
              <a:t>।</a:t>
            </a:r>
            <a:endParaRPr lang="en-US" dirty="0" smtClean="0">
              <a:solidFill>
                <a:srgbClr val="C00000"/>
              </a:solidFill>
            </a:endParaRPr>
          </a:p>
          <a:p>
            <a:pPr>
              <a:buNone/>
            </a:pPr>
            <a:r>
              <a:rPr lang="hi-IN" dirty="0" smtClean="0">
                <a:solidFill>
                  <a:srgbClr val="C00000"/>
                </a:solidFill>
              </a:rPr>
              <a:t> </a:t>
            </a:r>
            <a:r>
              <a:rPr lang="hi-IN" dirty="0"/>
              <a:t>(ग) कोषागार के प्रभार में बार-बार परिवर्तन से यथासंभव बचा जाना चाहिए। 13. कोषागार अधिकारी कलेक्टर के प्रति कोषागार के संचालन, कोषागार के खातों को कोषागार नियम, 1992 में दिए गए निर्देशों के अनुसार रखने, सभी प्रारंभिक अभिलेखों और वाउचरों की सटीकता और कोषागार में होने वाले सभी लेन-देन की नियमितता के लिए उत्तरदायी है</a:t>
            </a:r>
            <a:r>
              <a:rPr lang="hi-IN" dirty="0" smtClean="0"/>
              <a:t>।</a:t>
            </a:r>
            <a:endParaRPr lang="en-US" dirty="0" smtClean="0"/>
          </a:p>
          <a:p>
            <a:pPr>
              <a:buNone/>
            </a:pPr>
            <a:r>
              <a:rPr lang="hi-IN" dirty="0" smtClean="0"/>
              <a:t> </a:t>
            </a:r>
            <a:r>
              <a:rPr lang="hi-IN" dirty="0"/>
              <a:t>14. कोषागार प्रक्रिया से संबंधित उन मामलों की सूची, जिन पर इन नियमों के अंतर्गत कोषागार अधिकारी का व्यक्तिगत ध्यान आवश्यक है, नीचे दी गई है।</a:t>
            </a:r>
            <a:endParaRPr lang="en-US" dirty="0">
              <a:solidFill>
                <a:schemeClr val="accent4"/>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785794"/>
            <a:ext cx="8229600" cy="1143000"/>
          </a:xfrm>
        </p:spPr>
        <p:txBody>
          <a:bodyPr>
            <a:normAutofit/>
          </a:bodyPr>
          <a:lstStyle/>
          <a:p>
            <a:endParaRPr lang="en-US" dirty="0">
              <a:solidFill>
                <a:srgbClr val="C00000"/>
              </a:solidFill>
            </a:endParaRPr>
          </a:p>
        </p:txBody>
      </p:sp>
      <p:sp>
        <p:nvSpPr>
          <p:cNvPr id="3" name="Content Placeholder 2"/>
          <p:cNvSpPr>
            <a:spLocks noGrp="1"/>
          </p:cNvSpPr>
          <p:nvPr>
            <p:ph idx="1"/>
          </p:nvPr>
        </p:nvSpPr>
        <p:spPr/>
        <p:txBody>
          <a:bodyPr>
            <a:normAutofit fontScale="92500" lnSpcReduction="20000"/>
          </a:bodyPr>
          <a:lstStyle/>
          <a:p>
            <a:r>
              <a:rPr lang="hi-IN" dirty="0"/>
              <a:t> 14. कोषागार प्रक्रिया से संबंधित उन मामलों की सूची, जिन पर इन नियमों के अंतर्गत कोषागार अधिकारी का व्यक्तिगत ध्यान आवश्यक है, नीचे दी गई है।खंड II- राजकोषीय खाते एवं विवरण लेखाकार 15. लेखाकार राजकोषीय के सभी लेन-देनों का पूर्ण अभिलेख रखने और निर्धारित लेखा-पत्र एवं विवरण तैयार करने के लिए उत्तरदायी है, जो कि लागू निर्देशों एवं आदेशों के अनुसार होना चाहिए। उसे अनियमितताओं के सभी मामलों को राजकोषीय अधिकारी के ध्यान में लाना भी आवश्यक है। </a:t>
            </a:r>
            <a:endParaRPr lang="en-US" dirty="0"/>
          </a:p>
          <a:p>
            <a:r>
              <a:rPr lang="hi-IN" dirty="0">
                <a:solidFill>
                  <a:srgbClr val="C00000"/>
                </a:solidFill>
              </a:rPr>
              <a:t>16. राजकोषीय से संबंधित नकद एवं बही-खाते के लेन-देनों का पूर्ण अभिलेख लेखाकार की नकद पुस्तिका में रखा जाएगा। प्राप्त या भुगतान की गई प्रत्येक राशि और हस्तांतरण द्वारा किए गए सभी समायोजन नकद पुस्तिका या किसी रजिस्टर में दर्ज किए जाने चाहिए।</a:t>
            </a:r>
            <a:endParaRPr lang="en-US" dirty="0">
              <a:solidFill>
                <a:srgbClr val="C00000"/>
              </a:solidFill>
            </a:endParaRPr>
          </a:p>
          <a:p>
            <a:endParaRPr lang="en-US" dirty="0">
              <a:solidFill>
                <a:schemeClr val="accent4"/>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hi-IN" dirty="0"/>
              <a:t>1992 के कोषागार नियमों में दिए गए निर्देशों के अनुसार नकद बही के सहायक रजिस्टर में प्रत्येक सहायक रजिस्टर का दैनिक योग नकद बही में दर्ज किया जाना चाहिए</a:t>
            </a:r>
            <a:endParaRPr lang="en-US" dirty="0"/>
          </a:p>
          <a:p>
            <a:r>
              <a:rPr lang="hi-IN" dirty="0"/>
              <a:t>17. कोषागार अधिकारी नकद बही और प्रारंभिक अभिलेखों के अन्य रजिस्टरों में किसी भी प्रकार की मिटाई या पुनः लिखने की अनुमति नहीं देगा। </a:t>
            </a:r>
            <a:r>
              <a:rPr lang="hi-IN" dirty="0" smtClean="0"/>
              <a:t>वह किए </a:t>
            </a:r>
            <a:r>
              <a:rPr lang="hi-IN" dirty="0"/>
              <a:t>गए प्रत्येक सुधार का सत्यापन करेगा और उस पर अपने हस्ताक्षर करेगा। यदि किसी खाते या अनुसूची में पुनः लिखावट या मिटाई गई है, तो वह आंकड़े की शुद्धता की पुष्टि करेगा और अपने हस्ताक्षर करेगा।</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i-IN" sz="4400" dirty="0" smtClean="0">
                <a:solidFill>
                  <a:srgbClr val="7030A0"/>
                </a:solidFill>
              </a:rPr>
              <a:t>रसीदों की डुप्लीकेट या कॉपी जारी करना</a:t>
            </a:r>
            <a:r>
              <a:rPr lang="en-US" dirty="0" smtClean="0">
                <a:solidFill>
                  <a:srgbClr val="FF0000"/>
                </a:solidFill>
              </a:rPr>
              <a:t/>
            </a:r>
            <a:br>
              <a:rPr lang="en-US" dirty="0" smtClean="0">
                <a:solidFill>
                  <a:srgbClr val="FF0000"/>
                </a:solidFill>
              </a:rPr>
            </a:br>
            <a:endParaRPr lang="en-US" dirty="0"/>
          </a:p>
        </p:txBody>
      </p:sp>
      <p:sp>
        <p:nvSpPr>
          <p:cNvPr id="3" name="Content Placeholder 2"/>
          <p:cNvSpPr>
            <a:spLocks noGrp="1"/>
          </p:cNvSpPr>
          <p:nvPr>
            <p:ph idx="1"/>
          </p:nvPr>
        </p:nvSpPr>
        <p:spPr/>
        <p:txBody>
          <a:bodyPr>
            <a:normAutofit/>
          </a:bodyPr>
          <a:lstStyle/>
          <a:p>
            <a:r>
              <a:rPr lang="hi-IN" dirty="0" smtClean="0">
                <a:solidFill>
                  <a:srgbClr val="FF0000"/>
                </a:solidFill>
              </a:rPr>
              <a:t>38</a:t>
            </a:r>
            <a:r>
              <a:rPr lang="hi-IN" dirty="0">
                <a:solidFill>
                  <a:srgbClr val="FF0000"/>
                </a:solidFill>
              </a:rPr>
              <a:t>. मिले हुए पैसे के लिए जारी की गई रसीद की डुप्लीकेट या कॉपी कोई भी ट्रेजरी ऑफिसर या कोई दूसरा सरकारी अधिकारी इस आधार पर नहीं देगा कि ओरिजिनल खो गई हैं। हालांकि, अगर ज़रूरत पड़े, तो एक सर्टिफिकेट दिया जा सकता है कि किसी खास दिन किसी खास अकाउंट में किसी खास व्यक्ति से एक खास रकम मिली थी। ऐसा सर्टिफिकेट डिपॉजिटर के ओरिजिनल चालान के खो जाने और अपना पूरा पता और डिपॉजिट की जानकारी देने वाले एप्लीकेशन पर जारी किया जाएगा।</a:t>
            </a:r>
            <a:endParaRPr lang="en-US" dirty="0">
              <a:solidFill>
                <a:srgbClr val="FF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i-IN" sz="3600" dirty="0"/>
              <a:t>बैंक द्वारा दैनिक खाते और प्रतिफल</a:t>
            </a:r>
            <a:r>
              <a:rPr lang="en-US" sz="3600" dirty="0"/>
              <a:t> </a:t>
            </a:r>
            <a:r>
              <a:rPr lang="en-US" sz="3600" dirty="0">
                <a:solidFill>
                  <a:srgbClr val="C00000"/>
                </a:solidFill>
              </a:rPr>
              <a:t>Daily Accounts and Returns from the Bank</a:t>
            </a:r>
          </a:p>
        </p:txBody>
      </p:sp>
      <p:sp>
        <p:nvSpPr>
          <p:cNvPr id="3" name="Content Placeholder 2"/>
          <p:cNvSpPr>
            <a:spLocks noGrp="1"/>
          </p:cNvSpPr>
          <p:nvPr>
            <p:ph idx="1"/>
          </p:nvPr>
        </p:nvSpPr>
        <p:spPr/>
        <p:txBody>
          <a:bodyPr/>
          <a:lstStyle/>
          <a:p>
            <a:r>
              <a:rPr lang="hi-IN" dirty="0" smtClean="0"/>
              <a:t> </a:t>
            </a:r>
            <a:r>
              <a:rPr lang="hi-IN" dirty="0"/>
              <a:t>18. राज्य सरकार के लेन-देन के संबंध में बैंक द्वारा कोषागार अधिकारी को प्रस्तुत किए जाने वाले खाते और प्रतिफल में निम्नलिखित शामिल होंगे: </a:t>
            </a:r>
            <a:endParaRPr lang="en-US" dirty="0" smtClean="0"/>
          </a:p>
          <a:p>
            <a:r>
              <a:rPr lang="hi-IN" dirty="0" smtClean="0"/>
              <a:t>(</a:t>
            </a:r>
            <a:r>
              <a:rPr lang="hi-IN" dirty="0"/>
              <a:t>क) बीटीसी प्रपत्र 2 में प्राप्तियों और भुगतानों का दैनिक खाता साथ में संबंधित चालान और वाउचर; </a:t>
            </a:r>
            <a:endParaRPr lang="en-US" dirty="0" smtClean="0"/>
          </a:p>
          <a:p>
            <a:r>
              <a:rPr lang="hi-IN" dirty="0" smtClean="0"/>
              <a:t>ख</a:t>
            </a:r>
            <a:r>
              <a:rPr lang="hi-IN" dirty="0"/>
              <a:t>) एक पासबुक या प्राप्तियों और भुगतानों का रजिस्टर जिसे कोषागार अधिकारी को विधिवत भेजा जाएगा और कोषागार अधिकारी द्वारा वापस किया जाएगा।</a:t>
            </a:r>
            <a:endParaRPr lang="en-US" dirty="0">
              <a:solidFill>
                <a:srgbClr val="FFC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hi-IN" dirty="0"/>
              <a:t>19. उपरोक्त नियम में उल्लिखित खाते और रिटर्न कोषागार को एक बंद बक्से में भेजे जाएंगे, जिसकी एक चाबी कोषागार अधिकारी के पास और दूसरी बैंक प्रबंधक के पास होगी। </a:t>
            </a:r>
            <a:endParaRPr lang="en-US" dirty="0"/>
          </a:p>
          <a:p>
            <a:r>
              <a:rPr lang="hi-IN" dirty="0"/>
              <a:t>20. दैनिक खाता बैंक प्रबंधक द्वारा तैयार किया जाएगा। वह इसकी सटीकता सुनिश्चित करने के बाद, इसे कोषागार अधिकारी को दैनिक प्राप्तियों और भुगतानों के रजिस्टर और सभी सहायक चालानों और वाउचरों के साथ दिन के अंत में अग्रेषित करेगा।</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hi-IN" dirty="0">
                <a:solidFill>
                  <a:srgbClr val="C00000"/>
                </a:solidFill>
              </a:rPr>
              <a:t>क) दैनिक खाते में कटौती के बाद भुगतान की गई बिल की केवल शुद्ध राशि दिखाई जाएगी (सकल राशि नहीं)। </a:t>
            </a:r>
            <a:endParaRPr lang="en-US" dirty="0" smtClean="0">
              <a:solidFill>
                <a:srgbClr val="C00000"/>
              </a:solidFill>
            </a:endParaRPr>
          </a:p>
          <a:p>
            <a:r>
              <a:rPr lang="hi-IN" dirty="0" smtClean="0"/>
              <a:t>(</a:t>
            </a:r>
            <a:r>
              <a:rPr lang="hi-IN" dirty="0"/>
              <a:t>ख) दैनिक प्राप्तियों और भुगतानों के रजिस्टर में पाँच कॉलम होंगे: (1) तिथि, </a:t>
            </a:r>
            <a:endParaRPr lang="en-US" dirty="0"/>
          </a:p>
          <a:p>
            <a:r>
              <a:rPr lang="hi-IN" dirty="0"/>
              <a:t>(2) दिन की कुल प्राप्तियाँ,</a:t>
            </a:r>
            <a:endParaRPr lang="en-US" dirty="0"/>
          </a:p>
          <a:p>
            <a:r>
              <a:rPr lang="hi-IN" dirty="0"/>
              <a:t> (3) दिन के कुल भुगतान,</a:t>
            </a:r>
            <a:endParaRPr lang="en-US" dirty="0"/>
          </a:p>
          <a:p>
            <a:r>
              <a:rPr lang="hi-IN" dirty="0"/>
              <a:t> (4) बैंक प्रबंधक के आद्याक्षर, जैसा भी मामला हो, और </a:t>
            </a:r>
            <a:endParaRPr lang="en-US" dirty="0"/>
          </a:p>
          <a:p>
            <a:r>
              <a:rPr lang="hi-IN" dirty="0"/>
              <a:t>(5) कोषागार अधिकारी के आद्याक्षर। इसे लिखकर दैनिक खाते के साथ कोषागार को भेजा जाएगा, जिसमें प्रविष्टियों को चौथे कॉलम में बैंक प्रबंधक के आद्याक्षरों द्वारा प्रमाणित किया जाएगा।</a:t>
            </a:r>
            <a:endParaRPr lang="en-US" dirty="0">
              <a:solidFill>
                <a:srgbClr val="C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a:solidFill>
                  <a:srgbClr val="C00000"/>
                </a:solidFill>
              </a:rPr>
              <a:t>कोषागार अधिकारी दैनिक खाते के प्राप्तियों और भुगतानों के कॉलम की जाँच करेगा, उनके योगों का रजिस्टर में दर्ज आंकड़ों से मिलान करेगा और वाउचरों की जाँच करेगा, और सत्यापन के प्रतीक के रूप में रजिस्टर के पाँचवें कॉलम में आद्याक्षर करने के बाद, रजिस्टर को उसी दिन या यथाशीघ्र अगले दिन बैंक प्रबंधक को लौटा देगा। </a:t>
            </a:r>
            <a:endParaRPr lang="en-US" dirty="0" smtClean="0">
              <a:solidFill>
                <a:srgbClr val="C00000"/>
              </a:solidFill>
            </a:endParaRPr>
          </a:p>
          <a:p>
            <a:r>
              <a:rPr lang="hi-IN" dirty="0" smtClean="0"/>
              <a:t>(</a:t>
            </a:r>
            <a:r>
              <a:rPr lang="hi-IN" dirty="0"/>
              <a:t>ग) बैंक यह सुनिश्चित करेगा कि कोषागार को भेजे गए वाउचर पर स्पष्ट रूप से ‘भुगतान किया गया’ शब्द की मुहर लगी हो और चालान पर ‘प्राप्त’ शब्द की मुहर लगी हो।</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Closing of the day</a:t>
            </a:r>
            <a:r>
              <a:rPr lang="hi-IN" dirty="0" smtClean="0"/>
              <a:t> दिन का समापन </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hi-IN" dirty="0" smtClean="0"/>
              <a:t> 21</a:t>
            </a:r>
            <a:r>
              <a:rPr lang="hi-IN" dirty="0"/>
              <a:t>. कोषागारों के लिए लेखा नियम, 1992 में इस संबंध में दिए गए निर्देशों के अधीन रहते हुए, दिन के लिए खातों को बंद करने की प्रक्रिया निम्न प्रकार होगी</a:t>
            </a:r>
            <a:r>
              <a:rPr lang="hi-IN" dirty="0" smtClean="0"/>
              <a:t>:</a:t>
            </a:r>
            <a:endParaRPr lang="en-US" dirty="0" smtClean="0"/>
          </a:p>
          <a:p>
            <a:pPr>
              <a:buNone/>
            </a:pPr>
            <a:r>
              <a:rPr lang="hi-IN" dirty="0" smtClean="0"/>
              <a:t> </a:t>
            </a:r>
            <a:r>
              <a:rPr lang="hi-IN" dirty="0"/>
              <a:t>(क) जब बैंक से चालान और वाउचर सहित दैनिक खाता प्राप्त होता है, तो सबसे पहले खाते की जाँच उसके समर्थन में संलग्न चालान और वाउचर के आधार पर की जाएगी। फिर चालान और वाउचर को चालान रजिस्टर और भुगतान आदेश रजिस्टर में अंकित किया जाएगा, और भुगतान की तिथि उन रजिस्टरों में प्रविष्टियों के सामने दर्ज की जाएगी। </a:t>
            </a:r>
            <a:endParaRPr lang="en-US" dirty="0" smtClean="0"/>
          </a:p>
          <a:p>
            <a:pPr>
              <a:buNone/>
            </a:pPr>
            <a:r>
              <a:rPr lang="hi-IN" dirty="0" smtClean="0"/>
              <a:t>भुगतान </a:t>
            </a:r>
            <a:r>
              <a:rPr lang="hi-IN" dirty="0"/>
              <a:t>आदेश और चालान जिनका निपटान अभी तक बैंक में नहीं हुआ है, प्रत्येक दिन के लिए एक प्लस और माइनस मेमोरेंडम तैयार करके दर्शाया जाएगा, जिसमें पिछले दिन के प्रलंबित भुगतान आदेशों/चालानों का प्रारंभिक शेष, चालू दिन के बैंक को भेजे गए बिल/चेक और चालान, बैंक द्वारा क्लियर की गई मदों की सूची और लंबित मदों के अंतिम शेष का विवरण होगा</a:t>
            </a:r>
            <a:r>
              <a:rPr lang="hi-IN" dirty="0" smtClean="0"/>
              <a:t>।</a:t>
            </a:r>
            <a:endParaRPr lang="en-US" dirty="0" smtClean="0"/>
          </a:p>
          <a:p>
            <a:pPr>
              <a:buNone/>
            </a:pPr>
            <a:r>
              <a:rPr lang="hi-IN" dirty="0" smtClean="0"/>
              <a:t> </a:t>
            </a:r>
            <a:r>
              <a:rPr lang="hi-IN" dirty="0"/>
              <a:t>प्रत्येक प्राप्ति या भुगतान मद को उसके चालान और वाउचर सहित दैनिक खाते से संबंधित सहायक रजिस्टर में दर्ज किया जाएगा।</a:t>
            </a:r>
            <a:endParaRPr lang="en-US" dirty="0">
              <a:solidFill>
                <a:srgbClr val="FFC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hi-IN" dirty="0"/>
              <a:t>ख) कुल प्राप्तियों और कुल भुगतानों के बीच का शुद्ध अंतर रिजर्व बैंक जमा रजिस्टर में दर्ज किया जाएगा। इस रजिस्टर में तीन कॉलम होंगे जिनमें (1) तिथि </a:t>
            </a:r>
            <a:endParaRPr lang="en-US" dirty="0" smtClean="0"/>
          </a:p>
          <a:p>
            <a:r>
              <a:rPr lang="hi-IN" dirty="0" smtClean="0"/>
              <a:t>(</a:t>
            </a:r>
            <a:r>
              <a:rPr lang="hi-IN" dirty="0"/>
              <a:t>2) शुद्ध भुगतान या (3) दिन की शुद्ध प्राप्तियां दर्शाई जाएंगी</a:t>
            </a:r>
            <a:r>
              <a:rPr lang="hi-IN" dirty="0" smtClean="0"/>
              <a:t>।</a:t>
            </a:r>
            <a:endParaRPr lang="en-US" dirty="0" smtClean="0"/>
          </a:p>
          <a:p>
            <a:r>
              <a:rPr lang="hi-IN" dirty="0" smtClean="0"/>
              <a:t> </a:t>
            </a:r>
            <a:r>
              <a:rPr lang="hi-IN" dirty="0"/>
              <a:t>प्रत्येक तिथि के लिए कॉलम (2) या (3) में केवल एक प्रविष्टि होगी। माह के अंत में रिजर्व बैंक जमा रजिस्टर के कॉलम (2) और (3) के योगों के बीच का अंतर नकद खाते में ले जाया </a:t>
            </a:r>
            <a:r>
              <a:rPr lang="hi-IN" dirty="0" smtClean="0"/>
              <a:t>जाएगा</a:t>
            </a:r>
            <a:endParaRPr lang="en-US" dirty="0" smtClean="0"/>
          </a:p>
          <a:p>
            <a:r>
              <a:rPr lang="hi-IN" dirty="0" smtClean="0"/>
              <a:t>(</a:t>
            </a:r>
            <a:r>
              <a:rPr lang="hi-IN" dirty="0"/>
              <a:t>ग) प्रत्येक सहायक रजिस्टर का दैनिक योग नकद बही के उपयुक्त भाग में दर्ज किया जाएगा, जिसका फिर योग किया जाएगा और शेष राशि की गणना की जाएगी। योगों की शुद्धता की जांच बैंक द्वारा प्रस्तुत दैनिक विवरणिका में दर्शाई गई प्राप्तियों और भुगतानों के योगों की तुलना करके की जाएगी। कोषागार अधिकारी कोषागार कैश बुक और बैंक पास बुक पर दिनांक सहित हस्ताक्षर करेगा यदि क) कोषागार कैश बुक और बैंक रजिस्टर में दर्ज कुल योग मेल खाते हैं और ख) रिजर्व बैंक जमा रजिस्टर में दर्शाई गई शुद्ध प्राप्ति या भुगतान राशि बैंक रजिस्टर में दर्शाई गई शुद्ध राशि से मेल खाती है।</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a:t>22. कोषागार अधिकारी द्वारा सत्यापन के लिए निम्नलिखित कुछ महत्वपूर्ण बिंदु हैं: </a:t>
            </a:r>
            <a:endParaRPr lang="en-US" dirty="0" smtClean="0"/>
          </a:p>
          <a:p>
            <a:r>
              <a:rPr lang="hi-IN" dirty="0" smtClean="0"/>
              <a:t>(</a:t>
            </a:r>
            <a:r>
              <a:rPr lang="hi-IN" dirty="0"/>
              <a:t>क) रजिस्टर में दर्ज प्रत्येक भुगतान प्रविष्टि की तुलना भुगतान आदेश से करें और प्रत्येक वाउचर पर सही का निशान लगाएं; (ख) प्रत्येक पक्ष के कम से कम दो योगों की जांच करें और उन्हें "जांचा गया" के रूप में चिह्नित करें। </a:t>
            </a:r>
            <a:endParaRPr lang="en-US" dirty="0" smtClean="0"/>
          </a:p>
          <a:p>
            <a:r>
              <a:rPr lang="hi-IN" dirty="0" smtClean="0"/>
              <a:t>(</a:t>
            </a:r>
            <a:r>
              <a:rPr lang="hi-IN" dirty="0"/>
              <a:t>ग) यह सुनिश्चित करें कि योग सहायक रजिस्टर से नकद बही में सही ढंग से दर्ज किया गया है और तुलना करते समय योगों पर अपने प्रारंभिक अक्षर लिखें।</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Closing for </a:t>
            </a:r>
            <a:r>
              <a:rPr lang="en-US" sz="4000" dirty="0"/>
              <a:t>the </a:t>
            </a:r>
            <a:r>
              <a:rPr lang="en-US" sz="4000" dirty="0" smtClean="0"/>
              <a:t>month </a:t>
            </a:r>
            <a:r>
              <a:rPr lang="hi-IN" sz="4000" dirty="0" smtClean="0"/>
              <a:t> </a:t>
            </a:r>
            <a:r>
              <a:rPr lang="hi-IN" sz="4000" dirty="0"/>
              <a:t>माह का समापन </a:t>
            </a:r>
            <a:r>
              <a:rPr lang="en-US" dirty="0"/>
              <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pPr>
              <a:buNone/>
            </a:pPr>
            <a:r>
              <a:rPr lang="hi-IN" dirty="0"/>
              <a:t>23. मासिक खाते प्रत्येक माह के अंतिम दिन अनिवार्य रूप से बंद किए जाएंगे, कोषागारों के लिए लेखा नियम, 1992 में निहित प्रावधानों के अनुसार</a:t>
            </a:r>
            <a:r>
              <a:rPr lang="hi-IN" dirty="0" smtClean="0"/>
              <a:t>।</a:t>
            </a:r>
            <a:endParaRPr lang="en-US" dirty="0" smtClean="0"/>
          </a:p>
          <a:p>
            <a:pPr>
              <a:buNone/>
            </a:pPr>
            <a:r>
              <a:rPr lang="hi-IN" dirty="0" smtClean="0"/>
              <a:t>24</a:t>
            </a:r>
            <a:r>
              <a:rPr lang="hi-IN" dirty="0"/>
              <a:t>.(क) कोषागार अधिकारी प्राप्तियों के मामले में नकद खाते में प्रत्येक प्रविष्टि और भुगतानों के मामले में भुगतानों की सूची में प्रत्येक प्रविष्टि की जाँच नकदी बही में संबंधित योगों से करेगा और यह सुनिश्चित करेगा कि सभी सहायक रजिस्टरों के योग सही ढंग से नकदी बही में दर्ज किए गए हैं</a:t>
            </a:r>
            <a:r>
              <a:rPr lang="hi-IN" dirty="0" smtClean="0"/>
              <a:t>।</a:t>
            </a:r>
            <a:endParaRPr lang="en-US" dirty="0" smtClean="0"/>
          </a:p>
          <a:p>
            <a:pPr>
              <a:buNone/>
            </a:pPr>
            <a:r>
              <a:rPr lang="hi-IN" dirty="0" smtClean="0"/>
              <a:t> </a:t>
            </a:r>
            <a:r>
              <a:rPr lang="hi-IN" dirty="0"/>
              <a:t>(ख) उसे यह भी जाँच करनी चाहिए कि आरक्षित बैंक जमा से संबंधित लेनदेन नकदी खाते में या भुगतानों की सूची में उचित रूप से दर्ज किए गए हैं, क्योंकि अंतर माह के दौरान आरक्षित बैंक से शुद्ध निकासी या शुद्ध भुगतान को दर्शाता है। मासिक खातों में दर्शाई गई आरक्षित बैंक जमा राशि बैंक द्वारा प्रस्तुत तिथिवार मासिक विवरण की शुद्ध राशि से मेल खानी चाहिए।</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i-IN" dirty="0"/>
              <a:t>मासिक खाते एवं विवरण</a:t>
            </a:r>
            <a:r>
              <a:rPr lang="en-US" dirty="0"/>
              <a:t> Monthly Accounts and Returns</a:t>
            </a:r>
          </a:p>
        </p:txBody>
      </p:sp>
      <p:sp>
        <p:nvSpPr>
          <p:cNvPr id="3" name="Content Placeholder 2"/>
          <p:cNvSpPr>
            <a:spLocks noGrp="1"/>
          </p:cNvSpPr>
          <p:nvPr>
            <p:ph idx="1"/>
          </p:nvPr>
        </p:nvSpPr>
        <p:spPr/>
        <p:txBody>
          <a:bodyPr>
            <a:normAutofit fontScale="92500" lnSpcReduction="20000"/>
          </a:bodyPr>
          <a:lstStyle/>
          <a:p>
            <a:pPr>
              <a:buNone/>
            </a:pPr>
            <a:r>
              <a:rPr lang="hi-IN" dirty="0" smtClean="0"/>
              <a:t>25</a:t>
            </a:r>
            <a:r>
              <a:rPr lang="hi-IN" dirty="0"/>
              <a:t>. प्रत्येक कोषागार में निर्धारित तिथियों पर महालेखाकार एवं अन्य प्राधिकारियों को प्रस्तुत किए जाने वाले कोषागार खातों एवं विवरणों की एक पूर्ण सूची रखी जाएगी। </a:t>
            </a:r>
            <a:endParaRPr lang="en-US" dirty="0" smtClean="0"/>
          </a:p>
          <a:p>
            <a:pPr>
              <a:buNone/>
            </a:pPr>
            <a:r>
              <a:rPr lang="hi-IN" dirty="0" smtClean="0"/>
              <a:t>अधिकारी </a:t>
            </a:r>
            <a:r>
              <a:rPr lang="hi-IN" dirty="0"/>
              <a:t>द्वारा प्रस्तुत किए जाने वाले खातों एवं विवरणों की सूची परिशिष्ट 4 में दी गई है। खाते एवं विवरण लेखा नियम 1992 तथा महालेखाकार द्वारा जारी किए गए आदेशों एवं निर्देशों के अनुसार तैयार किए जाएंगे</a:t>
            </a:r>
            <a:r>
              <a:rPr lang="hi-IN" dirty="0" smtClean="0"/>
              <a:t>।</a:t>
            </a:r>
            <a:endParaRPr lang="en-US" dirty="0" smtClean="0"/>
          </a:p>
          <a:p>
            <a:pPr>
              <a:buNone/>
            </a:pPr>
            <a:r>
              <a:rPr lang="hi-IN" dirty="0" smtClean="0"/>
              <a:t> </a:t>
            </a:r>
            <a:r>
              <a:rPr lang="hi-IN" dirty="0"/>
              <a:t>26. भुगतान सूची एवं नकद खाते से संबंधित वाउचर, चालान और अनुसूचियों को एक अलग मासिक क्रम में क्रमानुसार क्रमांकित किया जाएगा और भुगतान के क्रम में भेजे जाने तक ताला लगाकर रखा जाएगा। भेजने से पहले, कोषागार अधिकारी निरीक्षण द्वारा यह सुनिश्चित करेगा कि सभी आवश्यक वाउचर संलग्न हैं। वह माह के दौरान समय-समय पर यह देख सकता है कि सभी वाउचर उपस्थित हैं और उचित क्रम में हैं।</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Accounting Rules for Treasuries 1992, issued by Controller General of Accounts, the</a:t>
            </a:r>
          </a:p>
          <a:p>
            <a:r>
              <a:rPr lang="en-US" dirty="0"/>
              <a:t>Department of Expenditure, Government of India.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i-IN" dirty="0"/>
              <a:t>खंड III-कोषागार निरीक्षण  27</a:t>
            </a:r>
            <a:r>
              <a:rPr lang="en-US" dirty="0"/>
              <a:t> Treasury Inspection</a:t>
            </a:r>
          </a:p>
        </p:txBody>
      </p:sp>
      <p:sp>
        <p:nvSpPr>
          <p:cNvPr id="3" name="Content Placeholder 2"/>
          <p:cNvSpPr>
            <a:spLocks noGrp="1"/>
          </p:cNvSpPr>
          <p:nvPr>
            <p:ph idx="1"/>
          </p:nvPr>
        </p:nvSpPr>
        <p:spPr/>
        <p:txBody>
          <a:bodyPr>
            <a:normAutofit lnSpcReduction="10000"/>
          </a:bodyPr>
          <a:lstStyle/>
          <a:p>
            <a:r>
              <a:rPr lang="hi-IN" dirty="0"/>
              <a:t>खंड III-कोषागार निरीक्षण कलेक्टर द्वारा 27. प्रत्येक कलेक्टर को अपने कोषागार का व्यवस्थित निरीक्षण करना चाहिए। कोषागार का निरीक्षण वर्ष में कम से कम एक बार अवश्य करें। कलेक्टरों को यथासंभव, महीने के पहले या अंतिम दिन या किसी अन्य ऐसे दिन कोषागार का निरीक्षण करने से बचना चाहिए जब कोषागार में असामान्य रूप से अधिक कार्यकुशलता हो। कोषागार निरीक्षण के लिए प्रश्नावली परिशिष्ट 5 में दी गई है। </a:t>
            </a:r>
            <a:endParaRPr lang="en-US" dirty="0" smtClean="0"/>
          </a:p>
          <a:p>
            <a:r>
              <a:rPr lang="hi-IN" dirty="0" smtClean="0"/>
              <a:t>महालेखाकार </a:t>
            </a:r>
            <a:r>
              <a:rPr lang="hi-IN" dirty="0"/>
              <a:t>द्वारा 28. कोषागारों का निरीक्षण समय-समय पर महालेखाकार द्वारा लेखापरीक्षा नियमावली के अनुसार किया जाता है, जिसकी एक प्रति कलेक्टर को भेजी जाती है।</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3600" dirty="0">
                <a:solidFill>
                  <a:srgbClr val="0070C0"/>
                </a:solidFill>
              </a:rPr>
              <a:t>      </a:t>
            </a:r>
          </a:p>
          <a:p>
            <a:endParaRPr lang="en-US" sz="3600" dirty="0">
              <a:solidFill>
                <a:srgbClr val="0070C0"/>
              </a:solidFill>
            </a:endParaRPr>
          </a:p>
          <a:p>
            <a:pPr>
              <a:buNone/>
            </a:pPr>
            <a:r>
              <a:rPr lang="en-US" sz="3600" dirty="0">
                <a:solidFill>
                  <a:srgbClr val="0070C0"/>
                </a:solidFill>
              </a:rPr>
              <a:t>                 </a:t>
            </a:r>
            <a:r>
              <a:rPr lang="hi-IN" sz="3600" dirty="0">
                <a:solidFill>
                  <a:srgbClr val="0070C0"/>
                </a:solidFill>
              </a:rPr>
              <a:t>धन्यवाद</a:t>
            </a:r>
            <a:endParaRPr lang="en-US" sz="3600" dirty="0">
              <a:solidFill>
                <a:srgbClr val="0070C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a:t>Government </a:t>
            </a:r>
            <a:r>
              <a:rPr lang="en-US" dirty="0" err="1"/>
              <a:t>organisations</a:t>
            </a:r>
            <a:r>
              <a:rPr lang="en-US" dirty="0"/>
              <a:t> have become increasingly dependent on </a:t>
            </a:r>
            <a:r>
              <a:rPr lang="en-US" dirty="0" err="1"/>
              <a:t>computerised</a:t>
            </a:r>
            <a:r>
              <a:rPr lang="en-US" dirty="0"/>
              <a:t> information systems to conduct their operations and to process, maintain, and report essential information .</a:t>
            </a:r>
          </a:p>
          <a:p>
            <a:r>
              <a:rPr lang="en-US" b="1" dirty="0"/>
              <a:t>Controls in a Computer System </a:t>
            </a:r>
          </a:p>
          <a:p>
            <a:r>
              <a:rPr lang="en-US" dirty="0"/>
              <a:t>IT Audit is the process of collection and evaluation of evidence to determine whether a computer system has been designed to maintain data integrity, safeguard assets, allow the effective realization of </a:t>
            </a:r>
            <a:r>
              <a:rPr lang="en-US" dirty="0" err="1"/>
              <a:t>organisational</a:t>
            </a:r>
            <a:r>
              <a:rPr lang="en-US" dirty="0"/>
              <a:t> goals, and ensure efficient </a:t>
            </a:r>
            <a:r>
              <a:rPr lang="en-US" dirty="0" err="1"/>
              <a:t>utilisation</a:t>
            </a:r>
            <a:r>
              <a:rPr lang="en-US" dirty="0"/>
              <a:t> of resources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Controls in a Computer System </a:t>
            </a:r>
          </a:p>
          <a:p>
            <a:r>
              <a:rPr lang="en-US" dirty="0"/>
              <a:t> Controls in a computer information system reflect the policies, procedures, practices and </a:t>
            </a:r>
            <a:r>
              <a:rPr lang="en-US" dirty="0" err="1"/>
              <a:t>organisational</a:t>
            </a:r>
            <a:r>
              <a:rPr lang="en-US" dirty="0"/>
              <a:t> structures designed to provide reasonable assurance that the intended objectives will be achieved’</a:t>
            </a:r>
          </a:p>
          <a:p>
            <a:r>
              <a:rPr lang="en-US" b="1" dirty="0"/>
              <a:t>Objectives of Computer Controls </a:t>
            </a:r>
          </a:p>
          <a:p>
            <a:r>
              <a:rPr lang="en-US" dirty="0"/>
              <a:t> The objectives of controls do not change with the introduction of computers.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Scope of audit</a:t>
            </a:r>
          </a:p>
        </p:txBody>
      </p:sp>
      <p:sp>
        <p:nvSpPr>
          <p:cNvPr id="3" name="Content Placeholder 2"/>
          <p:cNvSpPr>
            <a:spLocks noGrp="1"/>
          </p:cNvSpPr>
          <p:nvPr>
            <p:ph idx="1"/>
          </p:nvPr>
        </p:nvSpPr>
        <p:spPr/>
        <p:txBody>
          <a:bodyPr/>
          <a:lstStyle/>
          <a:p>
            <a:r>
              <a:rPr lang="en-US" dirty="0"/>
              <a:t>the acquisition and installation of the computer and computer systems; </a:t>
            </a:r>
          </a:p>
          <a:p>
            <a:r>
              <a:rPr lang="en-US" dirty="0"/>
              <a:t>(ii) system effectiveness; </a:t>
            </a:r>
          </a:p>
          <a:p>
            <a:r>
              <a:rPr lang="en-US" dirty="0"/>
              <a:t>(iii) system economy and efficiency and data integrity; </a:t>
            </a:r>
          </a:p>
          <a:p>
            <a:r>
              <a:rPr lang="en-US" dirty="0"/>
              <a:t>(iv) system security; and </a:t>
            </a:r>
          </a:p>
          <a:p>
            <a:r>
              <a:rPr lang="en-US" dirty="0"/>
              <a:t>(v) compliance of system related activities with applicable laws, regulations and guidelines.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2800" dirty="0"/>
              <a:t>Acquisition of computer facilities may include: </a:t>
            </a:r>
          </a:p>
          <a:p>
            <a:r>
              <a:rPr lang="en-US" sz="2800" dirty="0"/>
              <a:t>(</a:t>
            </a:r>
            <a:r>
              <a:rPr lang="en-US" sz="2800" dirty="0" err="1"/>
              <a:t>i</a:t>
            </a:r>
            <a:r>
              <a:rPr lang="en-US" sz="2800" dirty="0"/>
              <a:t>) acquisition of hardware involving </a:t>
            </a:r>
          </a:p>
          <a:p>
            <a:pPr lvl="1"/>
            <a:r>
              <a:rPr lang="en-US" dirty="0"/>
              <a:t>(a) the setting-up of a completely new installation; </a:t>
            </a:r>
          </a:p>
          <a:p>
            <a:pPr lvl="1"/>
            <a:r>
              <a:rPr lang="en-US" dirty="0"/>
              <a:t>(b) enhancement of the central processor; </a:t>
            </a:r>
          </a:p>
          <a:p>
            <a:pPr lvl="1"/>
            <a:r>
              <a:rPr lang="en-US" dirty="0"/>
              <a:t>(c) enhancement of peripherals; </a:t>
            </a:r>
          </a:p>
          <a:p>
            <a:pPr lvl="1"/>
            <a:r>
              <a:rPr lang="en-US" dirty="0"/>
              <a:t>(d) addition/replacement of a specific equipment; and </a:t>
            </a:r>
          </a:p>
          <a:p>
            <a:r>
              <a:rPr lang="en-US" sz="2800" dirty="0"/>
              <a:t>(e) introduction of several small computers. </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acquisition of software involving </a:t>
            </a:r>
          </a:p>
          <a:p>
            <a:r>
              <a:rPr lang="en-US" dirty="0"/>
              <a:t>(a) general software associated with changes in hardware, including the introduction of a new operating system; </a:t>
            </a:r>
          </a:p>
          <a:p>
            <a:r>
              <a:rPr lang="en-US" dirty="0"/>
              <a:t>(b) specific purpose software; and </a:t>
            </a:r>
          </a:p>
          <a:p>
            <a:r>
              <a:rPr lang="en-US" dirty="0"/>
              <a:t>(c) ‘off the shelf' application software.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sz="2800" dirty="0"/>
              <a:t>The auditor should direct his attention to an examination of the following: </a:t>
            </a:r>
          </a:p>
          <a:p>
            <a:r>
              <a:rPr lang="en-US" sz="2800" dirty="0"/>
              <a:t>(</a:t>
            </a:r>
            <a:r>
              <a:rPr lang="en-US" sz="2800" dirty="0" err="1"/>
              <a:t>i</a:t>
            </a:r>
            <a:r>
              <a:rPr lang="en-US" sz="2800" dirty="0"/>
              <a:t>) EDP policy and strategic plan; </a:t>
            </a:r>
          </a:p>
          <a:p>
            <a:r>
              <a:rPr lang="en-US" sz="2800" dirty="0"/>
              <a:t>(ii) administrative structure; </a:t>
            </a:r>
          </a:p>
          <a:p>
            <a:pPr lvl="1"/>
            <a:r>
              <a:rPr lang="en-US" dirty="0"/>
              <a:t>(iii) feasibility study/project report containing proposals, costs and benefits; equipment selection; </a:t>
            </a:r>
          </a:p>
          <a:p>
            <a:pPr lvl="1"/>
            <a:r>
              <a:rPr lang="en-US" dirty="0"/>
              <a:t>(iv) justification for hardware and software; </a:t>
            </a:r>
          </a:p>
          <a:p>
            <a:pPr lvl="1"/>
            <a:r>
              <a:rPr lang="en-US" dirty="0"/>
              <a:t>(v) installation of equipment and adequacy of testing; and </a:t>
            </a:r>
          </a:p>
          <a:p>
            <a:r>
              <a:rPr lang="en-US" sz="2800"/>
              <a:t>(vi) post-implementation review and costs. </a:t>
            </a:r>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Electronic Data Processing (EDP). It is a system that uses automated methods to process data. EDP is also known as automatic information processing.</a:t>
            </a:r>
          </a:p>
          <a:p>
            <a:pPr fontAlgn="ctr"/>
            <a:r>
              <a:rPr lang="en-US" dirty="0"/>
              <a:t>EDP uses computers, servers, and other electronic devices to gather data. </a:t>
            </a:r>
          </a:p>
          <a:p>
            <a:pPr fontAlgn="ctr"/>
            <a:r>
              <a:rPr lang="en-US" dirty="0"/>
              <a:t>It uses simple, repetitive tasks to process large amounts of similar data. </a:t>
            </a:r>
          </a:p>
          <a:p>
            <a:pPr fontAlgn="ctr"/>
            <a:r>
              <a:rPr lang="en-US" dirty="0"/>
              <a:t>EDP systems use hardware, software, procedures, and personnel to sort and manipulate data. </a:t>
            </a:r>
          </a:p>
          <a:p>
            <a:r>
              <a:rPr lang="en-US" dirty="0"/>
              <a:t>EDP systems can be used to update inventory, process banking transactions, book reservations, and more. </a:t>
            </a:r>
          </a:p>
          <a:p>
            <a:r>
              <a:rPr lang="en-US" dirty="0"/>
              <a:t>  </a:t>
            </a:r>
          </a:p>
          <a:p>
            <a:endParaRPr lang="en-US" dirty="0"/>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EDP systems accounting systems,</a:t>
            </a:r>
          </a:p>
          <a:p>
            <a:r>
              <a:rPr lang="en-US" dirty="0"/>
              <a:t> Barcode scanning systems</a:t>
            </a:r>
          </a:p>
          <a:p>
            <a:r>
              <a:rPr lang="en-US" dirty="0"/>
              <a:t> Record-keeping systems.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Security risks</a:t>
            </a:r>
            <a:br>
              <a:rPr lang="en-US" dirty="0"/>
            </a:br>
            <a:endParaRPr lang="en-US" dirty="0"/>
          </a:p>
        </p:txBody>
      </p:sp>
      <p:sp>
        <p:nvSpPr>
          <p:cNvPr id="3" name="Content Placeholder 2"/>
          <p:cNvSpPr>
            <a:spLocks noGrp="1"/>
          </p:cNvSpPr>
          <p:nvPr>
            <p:ph idx="1"/>
          </p:nvPr>
        </p:nvSpPr>
        <p:spPr/>
        <p:txBody>
          <a:bodyPr>
            <a:normAutofit/>
          </a:bodyPr>
          <a:lstStyle/>
          <a:p>
            <a:pPr>
              <a:buNone/>
            </a:pPr>
            <a:endParaRPr lang="en-US" dirty="0"/>
          </a:p>
          <a:p>
            <a:r>
              <a:rPr lang="en-US" dirty="0"/>
              <a:t>EDP systems can be vulnerable to security risks like hacking and data breaches. </a:t>
            </a:r>
          </a:p>
          <a:p>
            <a:r>
              <a:rPr lang="en-US" dirty="0"/>
              <a:t>These risks can compromise the confidentiality and integrity of data. </a:t>
            </a:r>
          </a:p>
          <a:p>
            <a:pPr fontAlgn="ct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EDP can also refer to business information processing.</a:t>
            </a:r>
          </a:p>
          <a:p>
            <a:r>
              <a:rPr lang="en-US" dirty="0"/>
              <a:t>It relates to the functioning of commercial data operations, the handling of storage records, the use of a computer involving the electronic transmission of information from a sheet into an electronic format. The term DP (data processing) has been used to create it. </a:t>
            </a:r>
            <a:endParaRPr lang="en-US" dirty="0">
              <a:solidFill>
                <a:schemeClr val="accent2">
                  <a:lumMod val="75000"/>
                </a:schemeClr>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       continued</a:t>
            </a:r>
          </a:p>
        </p:txBody>
      </p:sp>
      <p:sp>
        <p:nvSpPr>
          <p:cNvPr id="3" name="Content Placeholder 2"/>
          <p:cNvSpPr>
            <a:spLocks noGrp="1"/>
          </p:cNvSpPr>
          <p:nvPr>
            <p:ph idx="1"/>
          </p:nvPr>
        </p:nvSpPr>
        <p:spPr/>
        <p:txBody>
          <a:bodyPr>
            <a:normAutofit fontScale="47500" lnSpcReduction="20000"/>
          </a:bodyPr>
          <a:lstStyle/>
          <a:p>
            <a:pPr marL="274320" lvl="6" indent="-274320">
              <a:buClr>
                <a:schemeClr val="accent3"/>
              </a:buClr>
              <a:buSzPct val="95000"/>
              <a:buNone/>
            </a:pPr>
            <a:r>
              <a:rPr lang="en-US" dirty="0"/>
              <a:t>.</a:t>
            </a:r>
          </a:p>
          <a:p>
            <a:r>
              <a:rPr lang="en-US" sz="7200" dirty="0"/>
              <a:t>Auditing of Electronic Data Processing (EDP) is the process of evaluating an organization's computer systems and information technology (IT). It's also known as IT or digital auditing. </a:t>
            </a:r>
            <a:endParaRPr lang="en-US" sz="7400" dirty="0"/>
          </a:p>
          <a:p>
            <a:endParaRPr lang="en-US" sz="7400" dirty="0"/>
          </a:p>
          <a:p>
            <a:endParaRPr lang="en-US" sz="5100" dirty="0"/>
          </a:p>
          <a:p>
            <a:r>
              <a:rPr lang="en-US" sz="5100" dirty="0"/>
              <a:t> .</a:t>
            </a:r>
          </a:p>
          <a:p>
            <a:endParaRPr lang="en-US" dirty="0"/>
          </a:p>
          <a:p>
            <a:endParaRPr lang="en-US" dirty="0"/>
          </a:p>
          <a:p>
            <a:pPr>
              <a:buNone/>
            </a:pP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Purpose of EDP auditing </a:t>
            </a:r>
          </a:p>
        </p:txBody>
      </p:sp>
      <p:sp>
        <p:nvSpPr>
          <p:cNvPr id="3" name="Content Placeholder 2"/>
          <p:cNvSpPr>
            <a:spLocks noGrp="1"/>
          </p:cNvSpPr>
          <p:nvPr>
            <p:ph idx="1"/>
          </p:nvPr>
        </p:nvSpPr>
        <p:spPr/>
        <p:txBody>
          <a:bodyPr/>
          <a:lstStyle/>
          <a:p>
            <a:r>
              <a:rPr lang="en-US" dirty="0"/>
              <a:t>To ensure that the system safeguards assets</a:t>
            </a:r>
          </a:p>
          <a:p>
            <a:r>
              <a:rPr lang="en-US" dirty="0"/>
              <a:t>To ensure that the system maintains data integrity</a:t>
            </a:r>
          </a:p>
          <a:p>
            <a:r>
              <a:rPr lang="en-US" dirty="0"/>
              <a:t>To ensure that the system achieves organizational goals</a:t>
            </a:r>
          </a:p>
          <a:p>
            <a:r>
              <a:rPr lang="en-US" dirty="0"/>
              <a:t>To ensure that the system consumes resources efficiently</a:t>
            </a:r>
          </a:p>
          <a:p>
            <a:r>
              <a:rPr lang="en-US" dirty="0"/>
              <a:t>To ensure that the system is secure</a:t>
            </a:r>
          </a:p>
          <a:p>
            <a:r>
              <a:rPr lang="en-US" dirty="0"/>
              <a:t>To ensure that the system is operationally efficient</a:t>
            </a: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p>
          <a:p>
            <a:endParaRPr lang="en-US" dirty="0"/>
          </a:p>
          <a:p>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77500" lnSpcReduction="20000"/>
          </a:bodyPr>
          <a:lstStyle/>
          <a:p>
            <a:pPr fontAlgn="ctr"/>
            <a:r>
              <a:rPr lang="en-US" dirty="0"/>
              <a:t>Auditors examine the system to understand how it generates information </a:t>
            </a:r>
          </a:p>
          <a:p>
            <a:pPr fontAlgn="ctr"/>
            <a:r>
              <a:rPr lang="en-US" dirty="0"/>
              <a:t>Auditors evaluate the system's internal controls </a:t>
            </a:r>
          </a:p>
          <a:p>
            <a:pPr fontAlgn="ctr"/>
            <a:r>
              <a:rPr lang="en-US" dirty="0"/>
              <a:t>Auditors use computer-assisted audit techniques (CAATs) to analyze data and draw conclusions </a:t>
            </a:r>
          </a:p>
          <a:p>
            <a:r>
              <a:rPr lang="en-US" dirty="0"/>
              <a:t>Auditors examine access controls to ensure that only authorized personnel can access sensitive data </a:t>
            </a:r>
          </a:p>
          <a:p>
            <a:endParaRPr lang="en-US" dirty="0">
              <a:solidFill>
                <a:srgbClr val="FF0000"/>
              </a:solidFill>
            </a:endParaRPr>
          </a:p>
          <a:p>
            <a:endParaRPr lang="en-US" dirty="0">
              <a:solidFill>
                <a:srgbClr val="FF0000"/>
              </a:solidFill>
            </a:endParaRPr>
          </a:p>
          <a:p>
            <a:endParaRPr lang="en-US" dirty="0"/>
          </a:p>
          <a:p>
            <a:endParaRPr lang="en-US" dirty="0"/>
          </a:p>
          <a:p>
            <a:endParaRPr lang="en-US" dirty="0"/>
          </a:p>
          <a:p>
            <a:endParaRPr lang="en-US" dirty="0"/>
          </a:p>
          <a:p>
            <a:r>
              <a:rPr lang="en-US" dirty="0"/>
              <a:t>.</a:t>
            </a:r>
          </a:p>
          <a:p>
            <a:pPr>
              <a:buNone/>
            </a:pPr>
            <a:endParaRPr lang="en-US" dirty="0"/>
          </a:p>
          <a:p>
            <a:pPr>
              <a:buNone/>
            </a:pPr>
            <a:endParaRPr lang="en-US" dirty="0"/>
          </a:p>
          <a:p>
            <a:endParaRPr lang="en-US" dirty="0"/>
          </a:p>
          <a:p>
            <a:pPr>
              <a:buNone/>
            </a:pPr>
            <a:endParaRPr lang="en-US" dirty="0"/>
          </a:p>
          <a:p>
            <a:pPr>
              <a:buNone/>
            </a:pPr>
            <a:endParaRPr lang="en-US" dirty="0"/>
          </a:p>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normAutofit/>
          </a:bodyPr>
          <a:lstStyle/>
          <a:p>
            <a:pPr>
              <a:buNone/>
            </a:pPr>
            <a:r>
              <a:rPr lang="en-US" sz="9600" dirty="0"/>
              <a:t>        </a:t>
            </a:r>
            <a:endParaRPr lang="en-IN" sz="9600" dirty="0">
              <a:solidFill>
                <a:schemeClr val="accent5">
                  <a:lumMod val="50000"/>
                </a:schemeClr>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Audit suggestion</a:t>
            </a:r>
          </a:p>
        </p:txBody>
      </p:sp>
      <p:sp>
        <p:nvSpPr>
          <p:cNvPr id="3" name="Content Placeholder 2"/>
          <p:cNvSpPr>
            <a:spLocks noGrp="1"/>
          </p:cNvSpPr>
          <p:nvPr>
            <p:ph idx="1"/>
          </p:nvPr>
        </p:nvSpPr>
        <p:spPr/>
        <p:txBody>
          <a:bodyPr/>
          <a:lstStyle/>
          <a:p>
            <a:r>
              <a:rPr lang="en-US" dirty="0"/>
              <a:t>EDP auditing is important because it helps address risks associated with IT, such as system failures, data breaches, and inaccuracies in automated processes. </a:t>
            </a:r>
          </a:p>
        </p:txBody>
      </p:sp>
      <p:sp>
        <p:nvSpPr>
          <p:cNvPr id="4" name="Rectangle 3"/>
          <p:cNvSpPr/>
          <p:nvPr/>
        </p:nvSpPr>
        <p:spPr>
          <a:xfrm>
            <a:off x="2286000" y="751344"/>
            <a:ext cx="4572000" cy="1477328"/>
          </a:xfrm>
          <a:prstGeom prst="rect">
            <a:avLst/>
          </a:prstGeom>
        </p:spPr>
        <p:txBody>
          <a:bodyPr>
            <a:spAutoFit/>
          </a:bodyPr>
          <a:lstStyle/>
          <a:p>
            <a:pPr>
              <a:buNone/>
            </a:pPr>
            <a:endParaRPr lang="en-US" dirty="0">
              <a:solidFill>
                <a:srgbClr val="FF0000"/>
              </a:solidFill>
            </a:endParaRPr>
          </a:p>
          <a:p>
            <a:pPr>
              <a:buNone/>
            </a:pPr>
            <a:endParaRPr lang="en-US" dirty="0">
              <a:solidFill>
                <a:srgbClr val="FF0000"/>
              </a:solidFill>
            </a:endParaRPr>
          </a:p>
          <a:p>
            <a:pPr>
              <a:buNone/>
            </a:pPr>
            <a:endParaRPr lang="en-US" dirty="0">
              <a:solidFill>
                <a:srgbClr val="FF0000"/>
              </a:solidFill>
            </a:endParaRPr>
          </a:p>
          <a:p>
            <a:pPr>
              <a:buNone/>
            </a:pPr>
            <a:endParaRPr lang="en-US" dirty="0">
              <a:solidFill>
                <a:srgbClr val="FF0000"/>
              </a:solidFill>
            </a:endParaRPr>
          </a:p>
          <a:p>
            <a:pPr>
              <a:buNone/>
            </a:pPr>
            <a:endParaRPr lang="en-US" dirty="0">
              <a:solidFill>
                <a:srgbClr val="FF0000"/>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Audit committee </a:t>
            </a:r>
            <a:r>
              <a:rPr lang="en-US" dirty="0" err="1"/>
              <a:t>consituted</a:t>
            </a:r>
            <a:r>
              <a:rPr lang="en-US" dirty="0"/>
              <a:t>  under  Divisional rank </a:t>
            </a:r>
            <a:r>
              <a:rPr lang="en-US" dirty="0" err="1"/>
              <a:t>officer,with</a:t>
            </a:r>
            <a:r>
              <a:rPr lang="en-US" dirty="0"/>
              <a:t> </a:t>
            </a:r>
            <a:r>
              <a:rPr lang="en-US" dirty="0" err="1"/>
              <a:t>amember</a:t>
            </a:r>
            <a:r>
              <a:rPr lang="en-US" dirty="0"/>
              <a:t> of finance department and Accountant general’s office for speedy  settlement of </a:t>
            </a:r>
            <a:r>
              <a:rPr lang="en-US" dirty="0" err="1"/>
              <a:t>para</a:t>
            </a:r>
            <a:r>
              <a:rPr lang="en-US" dirty="0"/>
              <a:t>.</a:t>
            </a:r>
          </a:p>
          <a:p>
            <a:r>
              <a:rPr lang="en-US" dirty="0"/>
              <a:t>EDP auditing is important because it helps address risks associated with IT, such as system failures, data breaches, and inaccuracies in automated processes. </a:t>
            </a:r>
          </a:p>
          <a:p>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EDP refers to the automated method used to process commercial data efficiently. It involves distributing processing tasks to multiple computing devices that are physically distinct but linked electronically for data transmission.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Data auditing is the process of conducting a thorough review and analysis of a company's data to ensure its accuracy, consistency, and security.</a:t>
            </a:r>
          </a:p>
          <a:p>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Comptroller and Auditor General of India (CAG) conducts audits of Electronic Data Processing (EDP) systems by following general principles of auditing, including:</a:t>
            </a:r>
          </a:p>
          <a:p>
            <a:pPr fontAlgn="ctr"/>
            <a:r>
              <a:rPr lang="en-US" b="1" dirty="0"/>
              <a:t>Training</a:t>
            </a:r>
            <a:r>
              <a:rPr lang="en-US" dirty="0"/>
              <a:t>: Providing structured training programs to develop EDP skills in audit personnel </a:t>
            </a:r>
          </a:p>
          <a:p>
            <a:r>
              <a:rPr lang="en-US" dirty="0"/>
              <a:t/>
            </a:r>
            <a:br>
              <a:rPr lang="en-US" dirty="0"/>
            </a:b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fontAlgn="ctr"/>
            <a:r>
              <a:rPr lang="en-US" dirty="0"/>
              <a:t>Ensuring that audit teams have the necessary skills and expertise to complete the audit.</a:t>
            </a:r>
          </a:p>
          <a:p>
            <a:pPr fontAlgn="ctr"/>
            <a:r>
              <a:rPr lang="en-US" dirty="0"/>
              <a:t> </a:t>
            </a:r>
            <a:r>
              <a:rPr lang="en-US" b="1" dirty="0"/>
              <a:t>Ethics</a:t>
            </a:r>
            <a:r>
              <a:rPr lang="en-US" dirty="0"/>
              <a:t>: Ensuring that auditors comply with relevant ethical requirements and are independent.</a:t>
            </a:r>
          </a:p>
          <a:p>
            <a:pPr fontAlgn="ctr"/>
            <a:r>
              <a:rPr lang="en-US" b="1" dirty="0"/>
              <a:t>Professional judgment</a:t>
            </a:r>
            <a:r>
              <a:rPr lang="en-US" dirty="0"/>
              <a:t>: Ensuring that auditors maintain professional judgment and due care throughout the audit </a:t>
            </a:r>
          </a:p>
          <a:p>
            <a:pPr fontAlgn="ctr"/>
            <a:endParaRPr lang="en-US" dirty="0"/>
          </a:p>
          <a:p>
            <a:pPr>
              <a:buNone/>
            </a:pPr>
            <a:endParaRPr lang="en-US" dirty="0"/>
          </a:p>
          <a:p>
            <a:pPr>
              <a:buNone/>
            </a:pPr>
            <a:r>
              <a:rPr lang="en-US" dirty="0"/>
              <a:t> </a:t>
            </a:r>
          </a:p>
          <a:p>
            <a:endParaRPr lang="en-US" dirty="0"/>
          </a:p>
          <a:p>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fontAlgn="ctr"/>
            <a:r>
              <a:rPr lang="en-US" b="1" dirty="0"/>
              <a:t>Planning</a:t>
            </a:r>
            <a:r>
              <a:rPr lang="en-US" dirty="0"/>
              <a:t>: Ensuring that the terms of the audit are clearly established </a:t>
            </a:r>
          </a:p>
          <a:p>
            <a:r>
              <a:rPr lang="en-US" b="1" dirty="0"/>
              <a:t>Reporting</a:t>
            </a:r>
            <a:r>
              <a:rPr lang="en-US" dirty="0"/>
              <a:t>: Preparing a report to communicate the results of the audit to stakeholders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Evaluating EDP user satisfaction</a:t>
            </a:r>
          </a:p>
          <a:p>
            <a:r>
              <a:rPr lang="en-US" dirty="0"/>
              <a:t>Performing a risk analysis</a:t>
            </a:r>
          </a:p>
          <a:p>
            <a:r>
              <a:rPr lang="en-US" dirty="0"/>
              <a:t>Evaluating consulting fees paid by the company</a:t>
            </a:r>
          </a:p>
          <a:p>
            <a:r>
              <a:rPr lang="en-US" dirty="0"/>
              <a:t>Presenting findings and suggestions to upper management</a:t>
            </a:r>
          </a:p>
          <a:p>
            <a:r>
              <a:rPr lang="en-US" dirty="0"/>
              <a:t>Understanding the system</a:t>
            </a:r>
          </a:p>
          <a:p>
            <a:r>
              <a:rPr lang="en-US" dirty="0"/>
              <a:t>Analyzing operations</a:t>
            </a:r>
          </a:p>
          <a:p>
            <a:r>
              <a:rPr lang="en-US" dirty="0"/>
              <a:t>Identifying problems and proposing improvements</a:t>
            </a:r>
          </a:p>
          <a:p>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audit team should also be familiar with the applicable standards and authorities, and have an understanding of the auditable entity's operations. </a:t>
            </a:r>
          </a:p>
          <a:p>
            <a:pPr fontAlgn="ctr"/>
            <a:r>
              <a:rPr lang="en-US" dirty="0"/>
              <a:t>An audit of an Electronic Data Processing (EDP) system involves reviewing the system, analyzing operations, and identifying and addressing problems. The goal is to ensure the accuracy, security, and reliability of financial information. </a:t>
            </a:r>
          </a:p>
          <a:p>
            <a:r>
              <a:rPr lang="en-US" dirty="0"/>
              <a:t/>
            </a:r>
            <a:br>
              <a:rPr lang="en-US" dirty="0"/>
            </a:br>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b="1" dirty="0"/>
              <a:t>Understand the system</a:t>
            </a:r>
            <a:r>
              <a:rPr lang="en-US" dirty="0"/>
              <a:t>: Understand the EDP environment, including the computer systems, networks, software, and data. </a:t>
            </a:r>
          </a:p>
          <a:p>
            <a:pPr fontAlgn="ctr"/>
            <a:r>
              <a:rPr lang="en-US" b="1" dirty="0"/>
              <a:t>Conduct a risk assessment</a:t>
            </a:r>
            <a:r>
              <a:rPr lang="en-US" dirty="0"/>
              <a:t>: Identify potential risks like data breaches, system failures, and inaccuracies in automated processes. </a:t>
            </a:r>
          </a:p>
          <a:p>
            <a:pPr fontAlgn="ctr"/>
            <a:r>
              <a:rPr lang="en-US" b="1" dirty="0"/>
              <a:t>Review the audit trail</a:t>
            </a:r>
            <a:r>
              <a:rPr lang="en-US" dirty="0"/>
              <a:t>: Review previous audits and professional literature. </a:t>
            </a:r>
          </a:p>
          <a:p>
            <a:r>
              <a:rPr lang="en-US" b="1" dirty="0"/>
              <a:t>Test controls</a:t>
            </a:r>
            <a:r>
              <a:rPr lang="en-US" dirty="0"/>
              <a:t>: Test controls and access controls to ensure that only authorized personnel can access sensitive data. </a:t>
            </a:r>
          </a:p>
          <a:p>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fontAlgn="ctr"/>
            <a:r>
              <a:rPr lang="en-US" b="1" dirty="0"/>
              <a:t>Review security considerations</a:t>
            </a:r>
            <a:r>
              <a:rPr lang="en-US" dirty="0"/>
              <a:t>: Ensure compliance with security protocols. </a:t>
            </a:r>
          </a:p>
          <a:p>
            <a:pPr fontAlgn="ctr"/>
            <a:r>
              <a:rPr lang="en-US" b="1" dirty="0"/>
              <a:t>Analyze operations</a:t>
            </a:r>
            <a:r>
              <a:rPr lang="en-US" dirty="0"/>
              <a:t>: Identify problems and propose improvements. </a:t>
            </a:r>
          </a:p>
          <a:p>
            <a:pPr fontAlgn="ctr"/>
            <a:r>
              <a:rPr lang="en-US" b="1" dirty="0"/>
              <a:t>Document the findings</a:t>
            </a:r>
            <a:r>
              <a:rPr lang="en-US" dirty="0"/>
              <a:t>: Document the report, proving evidence. </a:t>
            </a:r>
          </a:p>
          <a:p>
            <a:r>
              <a:rPr lang="en-US" b="1" dirty="0"/>
              <a:t>Communicate the findings</a:t>
            </a:r>
            <a:r>
              <a:rPr lang="en-US" dirty="0"/>
              <a:t>: Communicate the findings to management. </a:t>
            </a:r>
          </a:p>
          <a:p>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basic principles of EDP auditing include confidentiality, integrity, objectivity, independence, and planning.</a:t>
            </a:r>
          </a:p>
          <a:p>
            <a:r>
              <a:rPr lang="en-US" dirty="0"/>
              <a:t>The IT audit process usually consists of four stages: planning, fieldwork, audit report, and follow-up. </a:t>
            </a:r>
          </a:p>
          <a:p>
            <a:r>
              <a:rPr lang="en-US" dirty="0"/>
              <a:t>The process follows the plan-do-check-act (PDCA) approach and may vary depending on the organizational needs and audit functions. </a:t>
            </a:r>
          </a:p>
          <a:p>
            <a:r>
              <a:rPr lang="en-US" dirty="0"/>
              <a:t>There are four main steps in an IT audit process.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5400" dirty="0">
                <a:solidFill>
                  <a:srgbClr val="0070C0"/>
                </a:solidFill>
              </a:rPr>
              <a:t>             </a:t>
            </a:r>
          </a:p>
          <a:p>
            <a:pPr>
              <a:buNone/>
            </a:pPr>
            <a:endParaRPr lang="en-US" sz="5400" dirty="0">
              <a:solidFill>
                <a:srgbClr val="0070C0"/>
              </a:solidFill>
            </a:endParaRPr>
          </a:p>
          <a:p>
            <a:pPr>
              <a:buNone/>
            </a:pPr>
            <a:r>
              <a:rPr lang="en-US" sz="5400" dirty="0">
                <a:solidFill>
                  <a:srgbClr val="0070C0"/>
                </a:solidFill>
              </a:rPr>
              <a:t>               THANKS</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4729</TotalTime>
  <Words>3493</Words>
  <Application>Microsoft Office PowerPoint</Application>
  <PresentationFormat>On-screen Show (4:3)</PresentationFormat>
  <Paragraphs>259</Paragraphs>
  <Slides>59</Slides>
  <Notes>2</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Flow</vt:lpstr>
      <vt:lpstr>Slide 1</vt:lpstr>
      <vt:lpstr>                  Topic</vt:lpstr>
      <vt:lpstr>Slide 3</vt:lpstr>
      <vt:lpstr>               By  Binod kumar sinha Sr. Audit officer (Rtd.), O/o AG (Audit) Bihar,Patna  Member IPAI Bihar chapter  </vt:lpstr>
      <vt:lpstr>कोषागारों का सामान्य संगठन एवं कार्यप्रणाली  </vt:lpstr>
      <vt:lpstr>Slide 6</vt:lpstr>
      <vt:lpstr>कोषागार के प्रमुख कार्य</vt:lpstr>
      <vt:lpstr>                                         बिलों की जाँच </vt:lpstr>
      <vt:lpstr>लेखांकन   Accounting</vt:lpstr>
      <vt:lpstr>Treasury Officer की प्रमुख जिम्मेदारियाँ </vt:lpstr>
      <vt:lpstr>Slide 11</vt:lpstr>
      <vt:lpstr>Section I - General OrganisationManagement </vt:lpstr>
      <vt:lpstr>Slide 13</vt:lpstr>
      <vt:lpstr>Slide 14</vt:lpstr>
      <vt:lpstr>Slide 15</vt:lpstr>
      <vt:lpstr>Slide 16</vt:lpstr>
      <vt:lpstr>Slide 17</vt:lpstr>
      <vt:lpstr>Slide 18</vt:lpstr>
      <vt:lpstr>रसीदों की डुप्लीकेट या कॉपी जारी करना </vt:lpstr>
      <vt:lpstr>बैंक द्वारा दैनिक खाते और प्रतिफल Daily Accounts and Returns from the Bank</vt:lpstr>
      <vt:lpstr>Slide 21</vt:lpstr>
      <vt:lpstr>Slide 22</vt:lpstr>
      <vt:lpstr>Slide 23</vt:lpstr>
      <vt:lpstr>Closing of the day दिन का समापन </vt:lpstr>
      <vt:lpstr>Slide 25</vt:lpstr>
      <vt:lpstr>Slide 26</vt:lpstr>
      <vt:lpstr>Closing for the month  माह का समापन  </vt:lpstr>
      <vt:lpstr>मासिक खाते एवं विवरण Monthly Accounts and Returns</vt:lpstr>
      <vt:lpstr>Slide 29</vt:lpstr>
      <vt:lpstr>खंड III-कोषागार निरीक्षण  27 Treasury Inspection</vt:lpstr>
      <vt:lpstr>Slide 31</vt:lpstr>
      <vt:lpstr>Slide 32</vt:lpstr>
      <vt:lpstr>Slide 33</vt:lpstr>
      <vt:lpstr>Scope of audit</vt:lpstr>
      <vt:lpstr>Slide 35</vt:lpstr>
      <vt:lpstr>Slide 36</vt:lpstr>
      <vt:lpstr>Slide 37</vt:lpstr>
      <vt:lpstr>Slide 38</vt:lpstr>
      <vt:lpstr>Slide 39</vt:lpstr>
      <vt:lpstr>Security risks </vt:lpstr>
      <vt:lpstr>Slide 41</vt:lpstr>
      <vt:lpstr>       continued</vt:lpstr>
      <vt:lpstr>Purpose of EDP auditing </vt:lpstr>
      <vt:lpstr>Slide 44</vt:lpstr>
      <vt:lpstr>Slide 45</vt:lpstr>
      <vt:lpstr>       Audit suggestion</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RAM NARESH THAKUR</dc:creator>
  <cp:lastModifiedBy>Lenovo</cp:lastModifiedBy>
  <cp:revision>197</cp:revision>
  <cp:lastPrinted>2016-04-05T07:23:35Z</cp:lastPrinted>
  <dcterms:created xsi:type="dcterms:W3CDTF">2006-08-16T00:00:00Z</dcterms:created>
  <dcterms:modified xsi:type="dcterms:W3CDTF">2026-08-30T14:02:02Z</dcterms:modified>
</cp:coreProperties>
</file>